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7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77" r:id="rId11"/>
    <p:sldId id="278" r:id="rId12"/>
    <p:sldId id="264" r:id="rId13"/>
    <p:sldId id="265" r:id="rId14"/>
    <p:sldId id="279" r:id="rId15"/>
    <p:sldId id="26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7449-02FD-7940-AEA4-69FFF9D9848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E6B0BD5-9631-C247-8DB1-76B7FE2E6DB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33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7449-02FD-7940-AEA4-69FFF9D9848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0BD5-9631-C247-8DB1-76B7FE2E6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7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7449-02FD-7940-AEA4-69FFF9D9848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0BD5-9631-C247-8DB1-76B7FE2E6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1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7449-02FD-7940-AEA4-69FFF9D9848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0BD5-9631-C247-8DB1-76B7FE2E6D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7449-02FD-7940-AEA4-69FFF9D9848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0BD5-9631-C247-8DB1-76B7FE2E6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8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7449-02FD-7940-AEA4-69FFF9D9848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0BD5-9631-C247-8DB1-76B7FE2E6D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9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7449-02FD-7940-AEA4-69FFF9D9848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0BD5-9631-C247-8DB1-76B7FE2E6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2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7449-02FD-7940-AEA4-69FFF9D9848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0BD5-9631-C247-8DB1-76B7FE2E6D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39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7449-02FD-7940-AEA4-69FFF9D9848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0BD5-9631-C247-8DB1-76B7FE2E6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8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7449-02FD-7940-AEA4-69FFF9D9848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0BD5-9631-C247-8DB1-76B7FE2E6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6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7449-02FD-7940-AEA4-69FFF9D9848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0BD5-9631-C247-8DB1-76B7FE2E6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3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8E77449-02FD-7940-AEA4-69FFF9D98488}" type="datetimeFigureOut">
              <a:rPr lang="en-US" smtClean="0"/>
              <a:t>9/19/18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B0BD5-9631-C247-8DB1-76B7FE2E6DBC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687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F7F43A-5072-8F4D-9901-FAE9FC50E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3167" y="2590984"/>
            <a:ext cx="7369642" cy="3608480"/>
          </a:xfrm>
        </p:spPr>
        <p:txBody>
          <a:bodyPr>
            <a:normAutofit/>
          </a:bodyPr>
          <a:lstStyle/>
          <a:p>
            <a:pPr algn="l"/>
            <a:r>
              <a:rPr lang="en-US" sz="8000" dirty="0" err="1"/>
              <a:t>Stormwater</a:t>
            </a:r>
            <a:r>
              <a:rPr lang="en-US" sz="8000" dirty="0"/>
              <a:t> Management in Washington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AFB86-C5F4-D64C-9E70-D75132489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3168" y="1079212"/>
            <a:ext cx="6437630" cy="1335503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We Need to do Better!</a:t>
            </a:r>
          </a:p>
        </p:txBody>
      </p:sp>
    </p:spTree>
    <p:extLst>
      <p:ext uri="{BB962C8B-B14F-4D97-AF65-F5344CB8AC3E}">
        <p14:creationId xmlns:p14="http://schemas.microsoft.com/office/powerpoint/2010/main" val="3648741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12E9-F4A8-D541-AB3C-D9A1286F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FD534-9EC9-0D4C-959D-BB376A95C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municipal permit requirement of low impact development is remarkable </a:t>
            </a:r>
          </a:p>
          <a:p>
            <a:r>
              <a:rPr lang="en-US" dirty="0"/>
              <a:t>What is LID?</a:t>
            </a:r>
          </a:p>
          <a:p>
            <a:r>
              <a:rPr lang="en-US" dirty="0"/>
              <a:t>“Low-impact development (LID) is a </a:t>
            </a:r>
            <a:r>
              <a:rPr lang="en-US" dirty="0" err="1"/>
              <a:t>stormwater</a:t>
            </a:r>
            <a:r>
              <a:rPr lang="en-US" dirty="0"/>
              <a:t> and land use management strategy that strives to mimic pre-disturbance hydrologic processes of infiltration, filtration, storage, evaporation, and transpiration by emphasizing conservation, use of on-site natural features, site planning, and distributed </a:t>
            </a:r>
            <a:r>
              <a:rPr lang="en-US" dirty="0" err="1"/>
              <a:t>stormwater</a:t>
            </a:r>
            <a:r>
              <a:rPr lang="en-US" dirty="0"/>
              <a:t> management practices that are integrated into a project design.”</a:t>
            </a:r>
          </a:p>
          <a:p>
            <a:r>
              <a:rPr lang="en-US" dirty="0"/>
              <a:t>Helpful Slide Deck on LID https://</a:t>
            </a:r>
            <a:r>
              <a:rPr lang="en-US" dirty="0" err="1"/>
              <a:t>ecology.wa.gov</a:t>
            </a:r>
            <a:r>
              <a:rPr lang="en-US" dirty="0"/>
              <a:t>/DOE/files/</a:t>
            </a:r>
            <a:r>
              <a:rPr lang="en-US" dirty="0" err="1"/>
              <a:t>ff</a:t>
            </a:r>
            <a:r>
              <a:rPr lang="en-US" dirty="0"/>
              <a:t>/ffdd2bf2-5215-4257-8ecc-008d3ebda1b3.pdf</a:t>
            </a:r>
          </a:p>
        </p:txBody>
      </p:sp>
    </p:spTree>
    <p:extLst>
      <p:ext uri="{BB962C8B-B14F-4D97-AF65-F5344CB8AC3E}">
        <p14:creationId xmlns:p14="http://schemas.microsoft.com/office/powerpoint/2010/main" val="61380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A549-5291-8A4C-A322-38D5F692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FD89D-B151-7049-A625-2FDA454D7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LID requirements apply to all new development in all Phase I and Phase II municipalities unless they qualify for an exception</a:t>
            </a:r>
          </a:p>
          <a:p>
            <a:r>
              <a:rPr lang="en-US" dirty="0"/>
              <a:t>An example of water quality concerns driving new and sometimes difficult development practices</a:t>
            </a:r>
          </a:p>
          <a:p>
            <a:r>
              <a:rPr lang="en-US" dirty="0"/>
              <a:t>Unique in the country to my knowledge</a:t>
            </a:r>
          </a:p>
        </p:txBody>
      </p:sp>
    </p:spTree>
    <p:extLst>
      <p:ext uri="{BB962C8B-B14F-4D97-AF65-F5344CB8AC3E}">
        <p14:creationId xmlns:p14="http://schemas.microsoft.com/office/powerpoint/2010/main" val="3994544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3C279-4BD6-AF48-BF22-2A394428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Stormwater</a:t>
            </a:r>
            <a:r>
              <a:rPr lang="en-US" dirty="0"/>
              <a:t>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A8E18-430D-B648-B4A1-E53BA7D40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Washington likely has one of the most effective </a:t>
            </a:r>
            <a:r>
              <a:rPr lang="en-US" dirty="0" err="1"/>
              <a:t>stormwater</a:t>
            </a:r>
            <a:r>
              <a:rPr lang="en-US" dirty="0"/>
              <a:t> programs in the U.S. </a:t>
            </a:r>
          </a:p>
          <a:p>
            <a:r>
              <a:rPr lang="en-US" dirty="0"/>
              <a:t>We take the problem seriously and the regulatory and investment programs have steadily improved and will continue to do so</a:t>
            </a:r>
          </a:p>
          <a:p>
            <a:r>
              <a:rPr lang="en-US" dirty="0"/>
              <a:t>And yet, the program is woefully deficient</a:t>
            </a:r>
          </a:p>
        </p:txBody>
      </p:sp>
    </p:spTree>
    <p:extLst>
      <p:ext uri="{BB962C8B-B14F-4D97-AF65-F5344CB8AC3E}">
        <p14:creationId xmlns:p14="http://schemas.microsoft.com/office/powerpoint/2010/main" val="323730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9DDD6-6D81-9240-A4D7-BC47DA530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Stormwater</a:t>
            </a:r>
            <a:r>
              <a:rPr lang="en-US" dirty="0"/>
              <a:t>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224DA-1B0D-7C4C-855F-2A6718726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Puget Sound basin is not subject to any </a:t>
            </a:r>
            <a:r>
              <a:rPr lang="en-US" dirty="0" err="1"/>
              <a:t>stormwater</a:t>
            </a:r>
            <a:r>
              <a:rPr lang="en-US" dirty="0"/>
              <a:t> regulation</a:t>
            </a:r>
          </a:p>
          <a:p>
            <a:r>
              <a:rPr lang="en-US" dirty="0"/>
              <a:t>Current </a:t>
            </a:r>
            <a:r>
              <a:rPr lang="en-US" dirty="0" err="1"/>
              <a:t>stormwater</a:t>
            </a:r>
            <a:r>
              <a:rPr lang="en-US" dirty="0"/>
              <a:t> run-off is toxic to adult and to juvenile salmon and steelhead and interferes with their ability to navigate to their home rivers and to avoid predators</a:t>
            </a:r>
          </a:p>
          <a:p>
            <a:r>
              <a:rPr lang="en-US" dirty="0"/>
              <a:t>Endangered Orcas are loaded with toxic chemicals delivered to their habitat by </a:t>
            </a:r>
            <a:r>
              <a:rPr lang="en-US" dirty="0" err="1"/>
              <a:t>stormwater</a:t>
            </a:r>
            <a:endParaRPr lang="en-US" dirty="0"/>
          </a:p>
          <a:p>
            <a:r>
              <a:rPr lang="en-US" dirty="0"/>
              <a:t>The total impact of </a:t>
            </a:r>
            <a:r>
              <a:rPr lang="en-US" dirty="0" err="1"/>
              <a:t>stormwater</a:t>
            </a:r>
            <a:r>
              <a:rPr lang="en-US" dirty="0"/>
              <a:t> discharges are not well understood, but they are certainly massively negative</a:t>
            </a:r>
          </a:p>
        </p:txBody>
      </p:sp>
    </p:spTree>
    <p:extLst>
      <p:ext uri="{BB962C8B-B14F-4D97-AF65-F5344CB8AC3E}">
        <p14:creationId xmlns:p14="http://schemas.microsoft.com/office/powerpoint/2010/main" val="3126482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A92A6-9B99-A44F-A75A-93BE569B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this got to do with Salmon?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DD4AE-D0B1-7F45-ABE7-D91CA02ED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Everything!</a:t>
            </a:r>
          </a:p>
          <a:p>
            <a:r>
              <a:rPr lang="en-US" dirty="0"/>
              <a:t>Salmon – smolts and adults are adversely impacted by </a:t>
            </a:r>
            <a:r>
              <a:rPr lang="en-US" dirty="0" err="1"/>
              <a:t>stormwater</a:t>
            </a:r>
            <a:endParaRPr lang="en-US" dirty="0"/>
          </a:p>
          <a:p>
            <a:r>
              <a:rPr lang="en-US" dirty="0"/>
              <a:t>Coho seem to be particularly vulnerable</a:t>
            </a:r>
          </a:p>
          <a:p>
            <a:r>
              <a:rPr lang="en-US" dirty="0"/>
              <a:t>Salmon population numbers are, for the most part, heading in the wrong direction and I believe </a:t>
            </a:r>
            <a:r>
              <a:rPr lang="en-US" dirty="0" err="1"/>
              <a:t>stormwater</a:t>
            </a:r>
            <a:r>
              <a:rPr lang="en-US" dirty="0"/>
              <a:t> is a significant part of the problem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98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57F79-49CF-3A48-A540-B7E2A416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Stormwater</a:t>
            </a:r>
            <a:r>
              <a:rPr lang="en-US" dirty="0"/>
              <a:t> Top 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28384-7D6D-8543-91A4-903E54CD4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NUMBER 10</a:t>
            </a:r>
          </a:p>
          <a:p>
            <a:pPr marL="0" indent="0">
              <a:buNone/>
            </a:pPr>
            <a:r>
              <a:rPr lang="en-US" dirty="0"/>
              <a:t>DRAMATICALLY INCREASE PUBLIC AND PRIVATE INVESTMENT IN STORMWATER RESEARCH AND TECHNOLOGY DEVELOPMENT.  LETS START WITH DOUBLING THE STATE’S INVESTMENT IN WSU’s STORMWATER CENTER IN PUYALLUP</a:t>
            </a:r>
          </a:p>
        </p:txBody>
      </p:sp>
    </p:spTree>
    <p:extLst>
      <p:ext uri="{BB962C8B-B14F-4D97-AF65-F5344CB8AC3E}">
        <p14:creationId xmlns:p14="http://schemas.microsoft.com/office/powerpoint/2010/main" val="3193652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3EE32-21A8-534B-B529-12C3AF3D7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70093-B186-394E-AFBB-8CAB306FE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NEW PUGET SOUND STORMWATER PERMIT THAT COVERS THE ENTIRE PUGET SOUND BASIN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80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03385-833B-BC46-9608-18A28104E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CE58F-8ED3-4E4B-B2A4-B6D4F5B5A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STORMWATER TREATMENT WILL NEVER BE ABLE TO SUCCESSFULLY REMOVE PERSISTANT, BIOACCUMULATIVE TOXICS (PBT’s).  MUST ADD PRODUCT BANS, PRODUCT SUBSTITUTIONS AND/OR PRODUCT STEWARDSHIP REQUIREMENTS WITH A STRONG STORMWATER PROGRAM TO SUCCESSFULLY REDUCE AND ELIMINATE THE PBT PROBLEM.  LETS START BY BANNING ALL PRODUCTS THAT CONTAIN PCB’s AND LEAD WHEEL WEIGHTS THIS YEAR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249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6C81-C802-564D-884D-DDA2858D7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9EEFD-56A2-A743-A118-E1295A91B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THE USE OF GREEN OR NATURAL INFRASTRUCTURE TO ADDRESS STORMWATER’S WATER QUALITY AND WATER QUANTITY IMPACTS – CHEAPER AND BETTER RESULTS THAT TRADITIONAL APPROACHES.  RAIN GARDENS FOR ALL!</a:t>
            </a:r>
          </a:p>
        </p:txBody>
      </p:sp>
    </p:spTree>
    <p:extLst>
      <p:ext uri="{BB962C8B-B14F-4D97-AF65-F5344CB8AC3E}">
        <p14:creationId xmlns:p14="http://schemas.microsoft.com/office/powerpoint/2010/main" val="3184445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CE41-45BF-2D4E-B41C-177ADC163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A1B2C-A849-254B-89D2-DC8B6DA7A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INVESTMENT IN AND FOCUS ON STORMWATER EDUCATION.  MOST PEOPLE DON’T KNOW WHAT IT IS OR THAT IT’S A PROBLEM</a:t>
            </a:r>
          </a:p>
        </p:txBody>
      </p:sp>
    </p:spTree>
    <p:extLst>
      <p:ext uri="{BB962C8B-B14F-4D97-AF65-F5344CB8AC3E}">
        <p14:creationId xmlns:p14="http://schemas.microsoft.com/office/powerpoint/2010/main" val="236039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5333F-641C-1349-83C7-A7E5EA5D8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E8818-6D95-A449-8E24-0B7866A05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stormwater</a:t>
            </a:r>
            <a:r>
              <a:rPr lang="en-US" dirty="0"/>
              <a:t>?</a:t>
            </a:r>
          </a:p>
          <a:p>
            <a:r>
              <a:rPr lang="en-US" dirty="0"/>
              <a:t>EPA and Ecology define </a:t>
            </a:r>
            <a:r>
              <a:rPr lang="en-US" dirty="0" err="1"/>
              <a:t>stormwater</a:t>
            </a:r>
            <a:r>
              <a:rPr lang="en-US" dirty="0"/>
              <a:t> as rain water and snow melt that runs across the land, picking up pollutants and discharging into ground or surface water</a:t>
            </a:r>
          </a:p>
          <a:p>
            <a:r>
              <a:rPr lang="en-US" dirty="0"/>
              <a:t>Contrast this with more heavily regulated point source discharges from industrial facilities and sewage treatment plants </a:t>
            </a:r>
          </a:p>
        </p:txBody>
      </p:sp>
    </p:spTree>
    <p:extLst>
      <p:ext uri="{BB962C8B-B14F-4D97-AF65-F5344CB8AC3E}">
        <p14:creationId xmlns:p14="http://schemas.microsoft.com/office/powerpoint/2010/main" val="3357750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19490-8FAD-474A-B3C6-F192DD6E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54FF7-76A1-904F-83AA-914A97322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A “STORMWATER STEWARD” PROGRAM THAT RECOGNIZES AND REWARDS BEST IN CLASS STORMWATER PROGRAMS, BE THEY MUNICIPAL, INDUSTRIAL OR CONSTRUCTION DISCHARGES</a:t>
            </a:r>
          </a:p>
        </p:txBody>
      </p:sp>
    </p:spTree>
    <p:extLst>
      <p:ext uri="{BB962C8B-B14F-4D97-AF65-F5344CB8AC3E}">
        <p14:creationId xmlns:p14="http://schemas.microsoft.com/office/powerpoint/2010/main" val="1011648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CD24-368A-C543-A426-72BB5EDA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22725-F07E-1846-A7A7-0E4DF84F7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CRITICAL URBAN AREAS DEVELOP REGIONAL TREATMENT FACILITIES WITH ADVANCED TREATMENT CAPABILITIES</a:t>
            </a:r>
          </a:p>
        </p:txBody>
      </p:sp>
    </p:spTree>
    <p:extLst>
      <p:ext uri="{BB962C8B-B14F-4D97-AF65-F5344CB8AC3E}">
        <p14:creationId xmlns:p14="http://schemas.microsoft.com/office/powerpoint/2010/main" val="854006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287BD-93F3-2C42-BD5D-73B325CA6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DB08B-0477-FE4B-8421-A8D4D7C0B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INITIATIVE 1631, WHICH WILL BRING HUNDREDS OF MILLIONS OF DOLLARS TO PUGET SOUND RESTORATION, INCLUDING FUNDING FOR STORMWATER PROGRAMS</a:t>
            </a:r>
          </a:p>
        </p:txBody>
      </p:sp>
    </p:spTree>
    <p:extLst>
      <p:ext uri="{BB962C8B-B14F-4D97-AF65-F5344CB8AC3E}">
        <p14:creationId xmlns:p14="http://schemas.microsoft.com/office/powerpoint/2010/main" val="549419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3C019-2574-034F-A8BD-7C78E1CEB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4D4DB-BF5E-4D49-A628-552D441B7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 THE POWER OF TRIBAL TREATY RIGHTS TO STORMWATER</a:t>
            </a:r>
          </a:p>
        </p:txBody>
      </p:sp>
    </p:spTree>
    <p:extLst>
      <p:ext uri="{BB962C8B-B14F-4D97-AF65-F5344CB8AC3E}">
        <p14:creationId xmlns:p14="http://schemas.microsoft.com/office/powerpoint/2010/main" val="1618588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A4B3-D1F2-2E4B-AFBF-F6463655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0C4F7-195A-7347-B5DF-D4B055814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IMPOSE A STATEWIDE STORMWATER FEE ON ALL DEVELOPMENT THAT EITHER ADDS IMPERVIOUS SURFACE OR REDUCES </a:t>
            </a:r>
            <a:r>
              <a:rPr lang="en-US"/>
              <a:t>NATURAL VEGETATED </a:t>
            </a:r>
            <a:r>
              <a:rPr lang="en-US" dirty="0"/>
              <a:t>COVER TO FUND STORMWATER RESEARCH, TECHNOLOGY DEVELOPMENT AND STATE, LOCAL AND TRIBAL STORMWATER PROGRAMS</a:t>
            </a:r>
          </a:p>
        </p:txBody>
      </p:sp>
    </p:spTree>
    <p:extLst>
      <p:ext uri="{BB962C8B-B14F-4D97-AF65-F5344CB8AC3E}">
        <p14:creationId xmlns:p14="http://schemas.microsoft.com/office/powerpoint/2010/main" val="189676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AAAD-539C-7141-97BC-6564306F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539E9-4309-1943-B28B-E676C0088A7E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 dirty="0"/>
              <a:t>Many kinds of </a:t>
            </a:r>
            <a:r>
              <a:rPr lang="en-US" dirty="0" err="1"/>
              <a:t>stormwater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Agricultural – except for CAFO’s, not regulated --- control programs largely limited to voluntary programs</a:t>
            </a:r>
          </a:p>
          <a:p>
            <a:pPr lvl="1"/>
            <a:r>
              <a:rPr lang="en-US" dirty="0"/>
              <a:t>Forestry – significant regulatory program developed for this sector – timber harvesting standards are intended to protect salmon, wildlife and water quality</a:t>
            </a:r>
          </a:p>
          <a:p>
            <a:pPr lvl="1"/>
            <a:r>
              <a:rPr lang="en-US" dirty="0"/>
              <a:t>Municipal – subject to Clean Water Act and state law regulations</a:t>
            </a:r>
          </a:p>
          <a:p>
            <a:pPr lvl="1"/>
            <a:r>
              <a:rPr lang="en-US" dirty="0"/>
              <a:t>Construction sites – subject to CWA and state law regulation</a:t>
            </a:r>
          </a:p>
          <a:p>
            <a:pPr lvl="1"/>
            <a:r>
              <a:rPr lang="en-US" dirty="0"/>
              <a:t>Industrial – subject to CWA and state law regulation</a:t>
            </a:r>
          </a:p>
          <a:p>
            <a:pPr lvl="1"/>
            <a:r>
              <a:rPr lang="en-US" dirty="0"/>
              <a:t>Road – subject to CWA and state law regulation</a:t>
            </a:r>
          </a:p>
          <a:p>
            <a:pPr lvl="1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1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A54F-B0FE-5046-8622-673F258C8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76D4-D152-6744-A3FA-E624610E0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Stormwater</a:t>
            </a:r>
            <a:r>
              <a:rPr lang="en-US" dirty="0"/>
              <a:t> was not regulated in Washington until issuance of the first </a:t>
            </a:r>
            <a:r>
              <a:rPr lang="en-US" dirty="0" err="1"/>
              <a:t>stormwater</a:t>
            </a:r>
            <a:r>
              <a:rPr lang="en-US" dirty="0"/>
              <a:t> permits in the early 1990’s</a:t>
            </a:r>
          </a:p>
          <a:p>
            <a:r>
              <a:rPr lang="en-US" dirty="0"/>
              <a:t>Program limited to construction sites of 5 acres or greater, certain listed industrial facilities and a small number of large municipalities (phase I).  In those municipalities, permit requirements only apply to new development</a:t>
            </a:r>
          </a:p>
          <a:p>
            <a:r>
              <a:rPr lang="en-US" dirty="0"/>
              <a:t>Permit requirements are limited to a few best management practices and limited monitoring</a:t>
            </a:r>
          </a:p>
          <a:p>
            <a:r>
              <a:rPr lang="en-US" dirty="0"/>
              <a:t>Permits are intended to address </a:t>
            </a:r>
            <a:r>
              <a:rPr lang="en-US" dirty="0" err="1"/>
              <a:t>stormwater</a:t>
            </a:r>
            <a:r>
              <a:rPr lang="en-US" dirty="0"/>
              <a:t> impacts on water quality and water quantity</a:t>
            </a:r>
          </a:p>
        </p:txBody>
      </p:sp>
    </p:spTree>
    <p:extLst>
      <p:ext uri="{BB962C8B-B14F-4D97-AF65-F5344CB8AC3E}">
        <p14:creationId xmlns:p14="http://schemas.microsoft.com/office/powerpoint/2010/main" val="132306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4F19-7FEC-494F-920D-A42AF01B9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Basics, </a:t>
            </a:r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66FCE-592B-AC4E-B5E7-CA2BE9D40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Permits based on </a:t>
            </a:r>
            <a:r>
              <a:rPr lang="en-US" dirty="0" err="1"/>
              <a:t>stormwater</a:t>
            </a:r>
            <a:r>
              <a:rPr lang="en-US" dirty="0"/>
              <a:t> manuals.  </a:t>
            </a:r>
          </a:p>
          <a:p>
            <a:r>
              <a:rPr lang="en-US" dirty="0"/>
              <a:t>Initial </a:t>
            </a:r>
            <a:r>
              <a:rPr lang="en-US" dirty="0" err="1"/>
              <a:t>stormwater</a:t>
            </a:r>
            <a:r>
              <a:rPr lang="en-US" dirty="0"/>
              <a:t> permits and manual appealed by everybody.</a:t>
            </a:r>
          </a:p>
          <a:p>
            <a:r>
              <a:rPr lang="en-US" dirty="0"/>
              <a:t>Permits and manuals largely upheld on appeal, but Ecology agrees to develop a separate Eastern Washington </a:t>
            </a:r>
            <a:r>
              <a:rPr lang="en-US" dirty="0" err="1"/>
              <a:t>Stormwater</a:t>
            </a:r>
            <a:r>
              <a:rPr lang="en-US" dirty="0"/>
              <a:t> Manual.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6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1F9DC-62AC-FE41-9245-EAF2156AB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D025D-1D2A-DA44-8FE9-20595EFC6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Water Pollution Control Act enacted in 1945</a:t>
            </a:r>
          </a:p>
          <a:p>
            <a:r>
              <a:rPr lang="en-US" dirty="0"/>
              <a:t>Federal Clean Water Act passed in 1972</a:t>
            </a:r>
          </a:p>
          <a:p>
            <a:r>
              <a:rPr lang="en-US" dirty="0"/>
              <a:t>Neither addressed </a:t>
            </a:r>
            <a:r>
              <a:rPr lang="en-US" dirty="0" err="1"/>
              <a:t>stormwater</a:t>
            </a:r>
            <a:r>
              <a:rPr lang="en-US" dirty="0"/>
              <a:t> by name</a:t>
            </a:r>
          </a:p>
          <a:p>
            <a:r>
              <a:rPr lang="en-US" dirty="0"/>
              <a:t>Regulatory scheme focused on permits (NPDES – Sec. 402, CWA) for point source discharges of pollutants.</a:t>
            </a:r>
          </a:p>
          <a:p>
            <a:r>
              <a:rPr lang="en-US" dirty="0"/>
              <a:t> The CWA required states to develop a statewide plan for non-point runoff or </a:t>
            </a:r>
            <a:r>
              <a:rPr lang="en-US" dirty="0" err="1"/>
              <a:t>stormwater</a:t>
            </a:r>
            <a:r>
              <a:rPr lang="en-US" dirty="0"/>
              <a:t> (Sec. 319, CWA)</a:t>
            </a:r>
          </a:p>
        </p:txBody>
      </p:sp>
    </p:spTree>
    <p:extLst>
      <p:ext uri="{BB962C8B-B14F-4D97-AF65-F5344CB8AC3E}">
        <p14:creationId xmlns:p14="http://schemas.microsoft.com/office/powerpoint/2010/main" val="69928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FA0F9-E57B-094B-9FB4-C7F6A7CFC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Stormwater</a:t>
            </a:r>
            <a:r>
              <a:rPr lang="en-US" dirty="0"/>
              <a:t> Emerges as a Regulatory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12D68-C773-AA4D-AFDC-EB5E3852B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1987, the CWA was amended to require an NPDES permit for a certain limited number of </a:t>
            </a:r>
            <a:r>
              <a:rPr lang="en-US" dirty="0" err="1"/>
              <a:t>stormwater</a:t>
            </a:r>
            <a:r>
              <a:rPr lang="en-US" dirty="0"/>
              <a:t> discharges – municipal, construction sites and industrial facilities</a:t>
            </a:r>
          </a:p>
          <a:p>
            <a:r>
              <a:rPr lang="en-US" dirty="0"/>
              <a:t>Washington, which implements a delegated CWA program, applied for and received delegation for </a:t>
            </a:r>
            <a:r>
              <a:rPr lang="en-US" dirty="0" err="1"/>
              <a:t>stormwater</a:t>
            </a:r>
            <a:r>
              <a:rPr lang="en-US" dirty="0"/>
              <a:t> regulation and issued its first </a:t>
            </a:r>
            <a:r>
              <a:rPr lang="en-US" dirty="0" err="1"/>
              <a:t>stormwater</a:t>
            </a:r>
            <a:r>
              <a:rPr lang="en-US" dirty="0"/>
              <a:t> permits in the early 1990’s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7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DAC31-CBD8-E74A-8F6A-5ACA84A27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5BF77-3ECC-2F45-B738-671B596E2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of the </a:t>
            </a:r>
            <a:r>
              <a:rPr lang="en-US" dirty="0" err="1"/>
              <a:t>stormwater</a:t>
            </a:r>
            <a:r>
              <a:rPr lang="en-US" dirty="0"/>
              <a:t> permits have evolved over time.  They have all become more stringent and more effective in controlling the polluting impacts of </a:t>
            </a:r>
            <a:r>
              <a:rPr lang="en-US" dirty="0" err="1"/>
              <a:t>stormwater</a:t>
            </a:r>
            <a:r>
              <a:rPr lang="en-US" dirty="0"/>
              <a:t>. </a:t>
            </a:r>
          </a:p>
          <a:p>
            <a:r>
              <a:rPr lang="en-US" dirty="0"/>
              <a:t>Municipal permit issued to Phase II municipalities, greatly expanding the number of municipalities covered by the permit</a:t>
            </a:r>
          </a:p>
          <a:p>
            <a:r>
              <a:rPr lang="en-US" dirty="0"/>
              <a:t>Construction permit initially applied to sites of 5 acres or greater; reduced to 1 acre sites in 2015 permit update</a:t>
            </a:r>
          </a:p>
          <a:p>
            <a:r>
              <a:rPr lang="en-US" dirty="0"/>
              <a:t>Permits continue to focus on both water quality and water quantity</a:t>
            </a:r>
          </a:p>
        </p:txBody>
      </p:sp>
    </p:spTree>
    <p:extLst>
      <p:ext uri="{BB962C8B-B14F-4D97-AF65-F5344CB8AC3E}">
        <p14:creationId xmlns:p14="http://schemas.microsoft.com/office/powerpoint/2010/main" val="2862712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617A-D830-B34D-84D7-6C73E97A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06D77-A494-A048-81BA-FD09330B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2011, the municipal permit was amended to require new development to meet “low impact development” standards so as to achieve better water chemistry and to maintain groundwater levels and </a:t>
            </a:r>
            <a:r>
              <a:rPr lang="en-US" dirty="0" err="1"/>
              <a:t>streamflows</a:t>
            </a:r>
            <a:endParaRPr lang="en-US" dirty="0"/>
          </a:p>
          <a:p>
            <a:r>
              <a:rPr lang="en-US" dirty="0"/>
              <a:t>Municipal permit imposes more retrofit standards applicable to existing development, expanding the permits focus beyond new development</a:t>
            </a:r>
          </a:p>
          <a:p>
            <a:r>
              <a:rPr lang="en-US" dirty="0"/>
              <a:t>More stringent standards and BMP’s applied to construction and industrial sites</a:t>
            </a:r>
          </a:p>
        </p:txBody>
      </p:sp>
    </p:spTree>
    <p:extLst>
      <p:ext uri="{BB962C8B-B14F-4D97-AF65-F5344CB8AC3E}">
        <p14:creationId xmlns:p14="http://schemas.microsoft.com/office/powerpoint/2010/main" val="1593297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{AE963A53-51CA-D949-9341-19AC2B87EF36}tf16401378</Template>
  <TotalTime>2730</TotalTime>
  <Words>1120</Words>
  <Application>Microsoft Macintosh PowerPoint</Application>
  <PresentationFormat>Widescreen</PresentationFormat>
  <Paragraphs>86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MS Shell Dlg 2</vt:lpstr>
      <vt:lpstr>Wingdings</vt:lpstr>
      <vt:lpstr>Wingdings 3</vt:lpstr>
      <vt:lpstr>Madison</vt:lpstr>
      <vt:lpstr>Stormwater Management in Washington</vt:lpstr>
      <vt:lpstr>The Basics</vt:lpstr>
      <vt:lpstr>The Basics</vt:lpstr>
      <vt:lpstr>The Basics</vt:lpstr>
      <vt:lpstr>The Basics, cont</vt:lpstr>
      <vt:lpstr>The Basics</vt:lpstr>
      <vt:lpstr>Stormwater Emerges as a Regulatory Issue</vt:lpstr>
      <vt:lpstr>Program Evolution</vt:lpstr>
      <vt:lpstr>Program Evolution</vt:lpstr>
      <vt:lpstr>Program Evolution</vt:lpstr>
      <vt:lpstr>Program Evolution</vt:lpstr>
      <vt:lpstr>Stormwater Today</vt:lpstr>
      <vt:lpstr>Stormwater Today</vt:lpstr>
      <vt:lpstr>What’s this got to do with Salmon?</vt:lpstr>
      <vt:lpstr>The Stormwater Top Ten</vt:lpstr>
      <vt:lpstr>NUMBER 9</vt:lpstr>
      <vt:lpstr>NUMBER 8</vt:lpstr>
      <vt:lpstr>NUMBER 7</vt:lpstr>
      <vt:lpstr>NUMBER 6</vt:lpstr>
      <vt:lpstr>NUMBER 5</vt:lpstr>
      <vt:lpstr>NUMBER 4</vt:lpstr>
      <vt:lpstr>NUMBER 3</vt:lpstr>
      <vt:lpstr>NUMBER 2</vt:lpstr>
      <vt:lpstr>NUMBER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Stormwater Management in Washington</dc:title>
  <dc:creator>Jay Manning</dc:creator>
  <cp:lastModifiedBy>Jay Manning</cp:lastModifiedBy>
  <cp:revision>18</cp:revision>
  <dcterms:created xsi:type="dcterms:W3CDTF">2018-09-16T23:15:48Z</dcterms:created>
  <dcterms:modified xsi:type="dcterms:W3CDTF">2018-09-20T12:59:00Z</dcterms:modified>
</cp:coreProperties>
</file>