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19" r:id="rId2"/>
    <p:sldId id="815" r:id="rId3"/>
    <p:sldId id="821" r:id="rId4"/>
    <p:sldId id="820" r:id="rId5"/>
    <p:sldId id="822" r:id="rId6"/>
    <p:sldId id="827" r:id="rId7"/>
    <p:sldId id="816" r:id="rId8"/>
    <p:sldId id="828" r:id="rId9"/>
    <p:sldId id="829" r:id="rId10"/>
    <p:sldId id="817" r:id="rId11"/>
    <p:sldId id="818" r:id="rId12"/>
    <p:sldId id="819" r:id="rId13"/>
    <p:sldId id="830" r:id="rId14"/>
    <p:sldId id="758" r:id="rId15"/>
    <p:sldId id="814" r:id="rId16"/>
    <p:sldId id="807" r:id="rId17"/>
    <p:sldId id="823" r:id="rId18"/>
    <p:sldId id="825" r:id="rId19"/>
    <p:sldId id="826" r:id="rId20"/>
    <p:sldId id="760" r:id="rId21"/>
  </p:sldIdLst>
  <p:sldSz cx="9144000" cy="6858000" type="screen4x3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gardner" initials="BG" lastIdx="8" clrIdx="0"/>
  <p:cmAuthor id="1" name="rlogwood" initials="rl" lastIdx="10" clrIdx="1"/>
  <p:cmAuthor id="2" name="Robin Kirschbaum" initials="RK" lastIdx="3" clrIdx="2">
    <p:extLst>
      <p:ext uri="{19B8F6BF-5375-455C-9EA6-DF929625EA0E}">
        <p15:presenceInfo xmlns:p15="http://schemas.microsoft.com/office/powerpoint/2012/main" userId="864dd75f3fba1916" providerId="Windows Live"/>
      </p:ext>
    </p:extLst>
  </p:cmAuthor>
  <p:cmAuthor id="3" name="Shawn Alire" initials="SA" lastIdx="5" clrIdx="3">
    <p:extLst>
      <p:ext uri="{19B8F6BF-5375-455C-9EA6-DF929625EA0E}">
        <p15:presenceInfo xmlns:p15="http://schemas.microsoft.com/office/powerpoint/2012/main" userId="S-1-5-21-3565735834-3039842581-888081155-9800" providerId="AD"/>
      </p:ext>
    </p:extLst>
  </p:cmAuthor>
  <p:cmAuthor id="4" name="Jenifer Lawrence" initials="JL" lastIdx="12" clrIdx="4">
    <p:extLst>
      <p:ext uri="{19B8F6BF-5375-455C-9EA6-DF929625EA0E}">
        <p15:presenceInfo xmlns:p15="http://schemas.microsoft.com/office/powerpoint/2012/main" userId="S-1-5-21-3565735834-3039842581-888081155-101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777777"/>
    <a:srgbClr val="B66D31"/>
    <a:srgbClr val="FF6969"/>
    <a:srgbClr val="262626"/>
    <a:srgbClr val="FFFFFF"/>
    <a:srgbClr val="E1E3EB"/>
    <a:srgbClr val="E5EEF3"/>
    <a:srgbClr val="DDE8EF"/>
    <a:srgbClr val="CFD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9" autoAdjust="0"/>
    <p:restoredTop sz="86018" autoAdjust="0"/>
  </p:normalViewPr>
  <p:slideViewPr>
    <p:cSldViewPr snapToGrid="0" showGuides="1">
      <p:cViewPr varScale="1">
        <p:scale>
          <a:sx n="97" d="100"/>
          <a:sy n="97" d="100"/>
        </p:scale>
        <p:origin x="14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9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-432" y="2484"/>
      </p:cViewPr>
      <p:guideLst>
        <p:guide orient="horz" pos="2952"/>
        <p:guide pos="2208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37945" cy="468152"/>
          </a:xfrm>
          <a:prstGeom prst="rect">
            <a:avLst/>
          </a:prstGeom>
        </p:spPr>
        <p:txBody>
          <a:bodyPr vert="horz" lIns="91674" tIns="45836" rIns="91674" bIns="4583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873" y="2"/>
            <a:ext cx="3037945" cy="468152"/>
          </a:xfrm>
          <a:prstGeom prst="rect">
            <a:avLst/>
          </a:prstGeom>
        </p:spPr>
        <p:txBody>
          <a:bodyPr vert="horz" lIns="91674" tIns="45836" rIns="91674" bIns="45836" rtlCol="0"/>
          <a:lstStyle>
            <a:lvl1pPr algn="r">
              <a:defRPr sz="1300"/>
            </a:lvl1pPr>
          </a:lstStyle>
          <a:p>
            <a:fld id="{AAA48A0A-14D0-4652-AAEF-060F9DFE482A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902855"/>
            <a:ext cx="3037945" cy="468152"/>
          </a:xfrm>
          <a:prstGeom prst="rect">
            <a:avLst/>
          </a:prstGeom>
        </p:spPr>
        <p:txBody>
          <a:bodyPr vert="horz" lIns="91674" tIns="45836" rIns="91674" bIns="4583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873" y="8902855"/>
            <a:ext cx="3037945" cy="468152"/>
          </a:xfrm>
          <a:prstGeom prst="rect">
            <a:avLst/>
          </a:prstGeom>
        </p:spPr>
        <p:txBody>
          <a:bodyPr vert="horz" lIns="91674" tIns="45836" rIns="91674" bIns="45836" rtlCol="0" anchor="b"/>
          <a:lstStyle>
            <a:lvl1pPr algn="r">
              <a:defRPr sz="1300"/>
            </a:lvl1pPr>
          </a:lstStyle>
          <a:p>
            <a:fld id="{FDBDB168-7983-4868-8C4D-6B10165B5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0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593" tIns="46798" rIns="93593" bIns="46798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8630"/>
          </a:xfrm>
          <a:prstGeom prst="rect">
            <a:avLst/>
          </a:prstGeom>
        </p:spPr>
        <p:txBody>
          <a:bodyPr vert="horz" lIns="93593" tIns="46798" rIns="93593" bIns="46798" rtlCol="0"/>
          <a:lstStyle>
            <a:lvl1pPr algn="r">
              <a:defRPr sz="1400"/>
            </a:lvl1pPr>
          </a:lstStyle>
          <a:p>
            <a:fld id="{B3A70271-A32C-4A5C-BFFD-6A1C45DD346D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701675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93" tIns="46798" rIns="93593" bIns="467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51985"/>
            <a:ext cx="5608320" cy="4217670"/>
          </a:xfrm>
          <a:prstGeom prst="rect">
            <a:avLst/>
          </a:prstGeom>
        </p:spPr>
        <p:txBody>
          <a:bodyPr vert="horz" lIns="93593" tIns="46798" rIns="93593" bIns="467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37840" cy="468630"/>
          </a:xfrm>
          <a:prstGeom prst="rect">
            <a:avLst/>
          </a:prstGeom>
        </p:spPr>
        <p:txBody>
          <a:bodyPr vert="horz" lIns="93593" tIns="46798" rIns="93593" bIns="46798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902344"/>
            <a:ext cx="3037840" cy="468630"/>
          </a:xfrm>
          <a:prstGeom prst="rect">
            <a:avLst/>
          </a:prstGeom>
        </p:spPr>
        <p:txBody>
          <a:bodyPr vert="horz" lIns="93593" tIns="46798" rIns="93593" bIns="46798" rtlCol="0" anchor="b"/>
          <a:lstStyle>
            <a:lvl1pPr algn="r">
              <a:defRPr sz="1400"/>
            </a:lvl1pPr>
          </a:lstStyle>
          <a:p>
            <a:fld id="{68BE7035-3B0E-4788-8571-FD17DAA0FC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1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DC6C6-226A-4399-A320-EB48C832B47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Design and engineering of Bioretention for SW management purposes</a:t>
            </a:r>
          </a:p>
        </p:txBody>
      </p:sp>
    </p:spTree>
    <p:extLst>
      <p:ext uri="{BB962C8B-B14F-4D97-AF65-F5344CB8AC3E}">
        <p14:creationId xmlns:p14="http://schemas.microsoft.com/office/powerpoint/2010/main" val="3321401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4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DC6C6-226A-4399-A320-EB48C832B47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Design and engineering of Bioretention for SW management purposes</a:t>
            </a:r>
          </a:p>
        </p:txBody>
      </p:sp>
    </p:spTree>
    <p:extLst>
      <p:ext uri="{BB962C8B-B14F-4D97-AF65-F5344CB8AC3E}">
        <p14:creationId xmlns:p14="http://schemas.microsoft.com/office/powerpoint/2010/main" val="91031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r>
              <a:rPr lang="en-US" dirty="0"/>
              <a:t>2009-Applies to all departments </a:t>
            </a:r>
          </a:p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13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r>
              <a:rPr lang="en-US" dirty="0"/>
              <a:t>2009-Applies to all departments </a:t>
            </a:r>
          </a:p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r>
              <a:rPr lang="en-US" dirty="0"/>
              <a:t>2009-Applies to all departments </a:t>
            </a:r>
          </a:p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0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r>
              <a:rPr lang="en-US" dirty="0"/>
              <a:t>2009-Applies to all departments </a:t>
            </a:r>
          </a:p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8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r>
              <a:rPr lang="en-US" dirty="0"/>
              <a:t>2009-Applies to all departments </a:t>
            </a:r>
          </a:p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0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r>
              <a:rPr lang="en-US" dirty="0"/>
              <a:t>2009-Applies to all departments </a:t>
            </a:r>
          </a:p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70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r>
              <a:rPr lang="en-US" dirty="0"/>
              <a:t>2009-Applies to all departments </a:t>
            </a:r>
          </a:p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10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852" indent="-173852">
              <a:buFont typeface="Arial" pitchFamily="34" charset="0"/>
              <a:buChar char="•"/>
            </a:pPr>
            <a:r>
              <a:rPr lang="en-US" dirty="0"/>
              <a:t>2009-Applies to all departments </a:t>
            </a:r>
          </a:p>
          <a:p>
            <a:pPr marL="173852" indent="-173852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E7035-3B0E-4788-8571-FD17DAA0FC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2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52600"/>
            <a:ext cx="5638800" cy="38100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5638800" cy="2286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D0B66B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43600" y="4759018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19AE2-90EA-45DC-90AD-48C527DCB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1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 cap="small" baseline="0">
                <a:latin typeface="Adobe Garamond Pro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874" b="676"/>
          <a:stretch/>
        </p:blipFill>
        <p:spPr>
          <a:xfrm>
            <a:off x="7620000" y="6356350"/>
            <a:ext cx="336668" cy="272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874" b="676"/>
          <a:stretch/>
        </p:blipFill>
        <p:spPr>
          <a:xfrm>
            <a:off x="7620000" y="6356350"/>
            <a:ext cx="336668" cy="272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874" b="676"/>
          <a:stretch/>
        </p:blipFill>
        <p:spPr>
          <a:xfrm>
            <a:off x="7620000" y="6356350"/>
            <a:ext cx="336668" cy="272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874" b="676"/>
          <a:stretch/>
        </p:blipFill>
        <p:spPr>
          <a:xfrm>
            <a:off x="7620000" y="6356350"/>
            <a:ext cx="336668" cy="2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1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874" b="676"/>
          <a:stretch/>
        </p:blipFill>
        <p:spPr>
          <a:xfrm>
            <a:off x="7620000" y="6356350"/>
            <a:ext cx="336668" cy="272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874" b="676"/>
          <a:stretch/>
        </p:blipFill>
        <p:spPr>
          <a:xfrm>
            <a:off x="7620000" y="6356350"/>
            <a:ext cx="336668" cy="272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B99510-0834-4EA4-B358-A84CB41508AE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008278-D26D-4023-AA8F-89BEE1D44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5138_Background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81372" y="-145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08278-D26D-4023-AA8F-89BEE1D4477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67" y="6282956"/>
            <a:ext cx="813224" cy="3661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8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6FBFD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FBFD2"/>
        </a:buClr>
        <a:buFont typeface="Arial" pitchFamily="34" charset="0"/>
        <a:buChar char="•"/>
        <a:defRPr sz="2000" kern="1200">
          <a:solidFill>
            <a:srgbClr val="757678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D0B66B"/>
        </a:buClr>
        <a:buFont typeface="Courier New" pitchFamily="49" charset="0"/>
        <a:buChar char="o"/>
        <a:defRPr sz="1800" kern="1200">
          <a:solidFill>
            <a:srgbClr val="757678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D0B66B"/>
        </a:buClr>
        <a:buFont typeface="Courier New" pitchFamily="49" charset="0"/>
        <a:buChar char="o"/>
        <a:defRPr sz="1800" kern="1200">
          <a:solidFill>
            <a:srgbClr val="757678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51414"/>
        </a:buClr>
        <a:buFont typeface="Arial" pitchFamily="34" charset="0"/>
        <a:buChar char="–"/>
        <a:defRPr sz="1400" kern="1200">
          <a:solidFill>
            <a:srgbClr val="757678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51414"/>
        </a:buClr>
        <a:buFont typeface="Arial" pitchFamily="34" charset="0"/>
        <a:buChar char="»"/>
        <a:defRPr sz="1400" kern="1200">
          <a:solidFill>
            <a:srgbClr val="757678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57200"/>
            <a:ext cx="7848600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/>
              <a:t>Presentation Overview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8682" y="2000623"/>
            <a:ext cx="3725384" cy="389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  <a:spcBef>
                <a:spcPct val="20000"/>
              </a:spcBef>
              <a:buClr>
                <a:srgbClr val="6FBFD2"/>
              </a:buClr>
            </a:pPr>
            <a:r>
              <a:rPr lang="en-US" sz="2000" b="1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1.) Water As A Resource </a:t>
            </a:r>
          </a:p>
          <a:p>
            <a:pPr>
              <a:lnSpc>
                <a:spcPct val="115000"/>
              </a:lnSpc>
              <a:spcBef>
                <a:spcPct val="20000"/>
              </a:spcBef>
              <a:buClr>
                <a:srgbClr val="6FBFD2"/>
              </a:buClr>
            </a:pPr>
            <a:r>
              <a:rPr lang="en-US" sz="2000" b="1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     Policy </a:t>
            </a:r>
          </a:p>
          <a:p>
            <a:pPr>
              <a:lnSpc>
                <a:spcPct val="115000"/>
              </a:lnSpc>
              <a:spcBef>
                <a:spcPct val="20000"/>
              </a:spcBef>
              <a:buClr>
                <a:srgbClr val="6FBFD2"/>
              </a:buClr>
            </a:pPr>
            <a:endParaRPr lang="en-US" sz="2000" b="1" dirty="0">
              <a:solidFill>
                <a:srgbClr val="75767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  <a:spcBef>
                <a:spcPct val="20000"/>
              </a:spcBef>
              <a:buClr>
                <a:srgbClr val="6FBFD2"/>
              </a:buClr>
            </a:pPr>
            <a:r>
              <a:rPr lang="en-US" sz="2000" b="1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2.) Site Assessment &amp;</a:t>
            </a:r>
          </a:p>
          <a:p>
            <a:pPr>
              <a:lnSpc>
                <a:spcPct val="115000"/>
              </a:lnSpc>
              <a:spcBef>
                <a:spcPct val="20000"/>
              </a:spcBef>
              <a:buClr>
                <a:srgbClr val="6FBFD2"/>
              </a:buClr>
            </a:pPr>
            <a:r>
              <a:rPr lang="en-US" sz="2000" b="1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     Planning Packet</a:t>
            </a:r>
          </a:p>
          <a:p>
            <a:pPr>
              <a:lnSpc>
                <a:spcPct val="115000"/>
              </a:lnSpc>
              <a:spcBef>
                <a:spcPct val="20000"/>
              </a:spcBef>
              <a:buClr>
                <a:srgbClr val="6FBFD2"/>
              </a:buClr>
            </a:pPr>
            <a:endParaRPr lang="en-US" sz="2000" b="1" dirty="0">
              <a:solidFill>
                <a:srgbClr val="75767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  <a:spcBef>
                <a:spcPct val="20000"/>
              </a:spcBef>
              <a:buClr>
                <a:srgbClr val="6FBFD2"/>
              </a:buClr>
            </a:pPr>
            <a:r>
              <a:rPr lang="en-US" sz="2000" b="1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3.) Group Exercise</a:t>
            </a:r>
          </a:p>
          <a:p>
            <a:pPr>
              <a:spcBef>
                <a:spcPct val="20000"/>
              </a:spcBef>
              <a:buClr>
                <a:srgbClr val="6FBFD2"/>
              </a:buClr>
            </a:pPr>
            <a:endParaRPr lang="en-US" sz="2000" dirty="0">
              <a:solidFill>
                <a:srgbClr val="75767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270784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86" y="2065757"/>
            <a:ext cx="4563882" cy="2571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51200" y="4717823"/>
            <a:ext cx="41127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Manchester LID Stormwater Park, Kitsap County, WA</a:t>
            </a:r>
          </a:p>
          <a:p>
            <a:pPr algn="r"/>
            <a:r>
              <a:rPr lang="en-US" sz="1100" i="1" dirty="0"/>
              <a:t>Photo Courtesy:  Chris May, Kitsap County Public Works</a:t>
            </a:r>
          </a:p>
        </p:txBody>
      </p:sp>
    </p:spTree>
    <p:extLst>
      <p:ext uri="{BB962C8B-B14F-4D97-AF65-F5344CB8AC3E}">
        <p14:creationId xmlns:p14="http://schemas.microsoft.com/office/powerpoint/2010/main" val="203327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23090" y="2363821"/>
            <a:ext cx="5178357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Site Assessment &amp; Planning Packet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8682" y="2000623"/>
            <a:ext cx="3725384" cy="389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6FBFD2"/>
              </a:buClr>
            </a:pPr>
            <a:endParaRPr lang="en-US" sz="2000" dirty="0">
              <a:solidFill>
                <a:srgbClr val="75767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28538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E949ED-5240-4996-BDA1-A02DC5058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5751" r="11363" b="5312"/>
          <a:stretch/>
        </p:blipFill>
        <p:spPr>
          <a:xfrm rot="16200000">
            <a:off x="3464850" y="573938"/>
            <a:ext cx="5735878" cy="53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2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23090" y="2363821"/>
            <a:ext cx="5178357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Site Assessment &amp; Planning Packet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8682" y="2000623"/>
            <a:ext cx="3725384" cy="389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6FBFD2"/>
              </a:buClr>
            </a:pPr>
            <a:endParaRPr lang="en-US" sz="2000" dirty="0">
              <a:solidFill>
                <a:srgbClr val="75767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28538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B14B2F-710C-47B2-B372-9F0044C71B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7698" r="11513" b="17723"/>
          <a:stretch/>
        </p:blipFill>
        <p:spPr>
          <a:xfrm rot="16200000">
            <a:off x="3301967" y="1113837"/>
            <a:ext cx="5850555" cy="43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19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23090" y="2363821"/>
            <a:ext cx="5178357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Site Assessment &amp; Planning Packet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8682" y="2000623"/>
            <a:ext cx="3725384" cy="389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6FBFD2"/>
              </a:buClr>
            </a:pPr>
            <a:endParaRPr lang="en-US" sz="2000" dirty="0">
              <a:solidFill>
                <a:srgbClr val="75767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28538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1B3667-0B3F-4A63-8E92-1ABE6DA04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5898" r="11363" b="12198"/>
          <a:stretch/>
        </p:blipFill>
        <p:spPr>
          <a:xfrm rot="16200000">
            <a:off x="3348954" y="710577"/>
            <a:ext cx="5942921" cy="508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3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7F60A7-21B0-4398-ADBB-3E955F5F6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11135" r="11053" b="16630"/>
          <a:stretch/>
        </p:blipFill>
        <p:spPr>
          <a:xfrm>
            <a:off x="733530" y="864159"/>
            <a:ext cx="8190714" cy="53959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723090" y="2363821"/>
            <a:ext cx="5178357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44734" y="462224"/>
            <a:ext cx="8900090" cy="283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rPr>
              <a:t>Site Assessment &amp; Planning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62002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70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6449" y="5371948"/>
            <a:ext cx="8068684" cy="76152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 – Site Analysis and Planning</a:t>
            </a:r>
            <a:endParaRPr lang="en-US" sz="1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66" y="3168652"/>
            <a:ext cx="6400800" cy="1352550"/>
          </a:xfrm>
        </p:spPr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15950" y="2279216"/>
            <a:ext cx="7772400" cy="1514475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7" r="77986" b="3690"/>
          <a:stretch/>
        </p:blipFill>
        <p:spPr>
          <a:xfrm>
            <a:off x="7600908" y="6317087"/>
            <a:ext cx="334976" cy="267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575209-E387-40F6-AABE-A14656F22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0" y="1034779"/>
            <a:ext cx="8953899" cy="38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8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Assessment &amp; Planning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Boundaries and Structures</a:t>
            </a:r>
          </a:p>
          <a:p>
            <a:r>
              <a:rPr lang="en-US" dirty="0">
                <a:solidFill>
                  <a:schemeClr val="tx1"/>
                </a:solidFill>
              </a:rPr>
              <a:t>Soils</a:t>
            </a:r>
          </a:p>
          <a:p>
            <a:r>
              <a:rPr lang="en-US" dirty="0">
                <a:solidFill>
                  <a:schemeClr val="tx1"/>
                </a:solidFill>
              </a:rPr>
              <a:t>Critical Areas</a:t>
            </a:r>
          </a:p>
          <a:p>
            <a:r>
              <a:rPr lang="en-US" dirty="0">
                <a:solidFill>
                  <a:schemeClr val="tx1"/>
                </a:solidFill>
              </a:rPr>
              <a:t>Topography</a:t>
            </a:r>
          </a:p>
          <a:p>
            <a:r>
              <a:rPr lang="en-US" dirty="0">
                <a:solidFill>
                  <a:schemeClr val="tx1"/>
                </a:solidFill>
              </a:rPr>
              <a:t>Hydrologic Patterns &amp; Features</a:t>
            </a:r>
          </a:p>
          <a:p>
            <a:r>
              <a:rPr lang="en-US" dirty="0">
                <a:solidFill>
                  <a:schemeClr val="tx1"/>
                </a:solidFill>
              </a:rPr>
              <a:t>Vegetation</a:t>
            </a:r>
          </a:p>
          <a:p>
            <a:r>
              <a:rPr lang="en-US" dirty="0">
                <a:solidFill>
                  <a:schemeClr val="tx1"/>
                </a:solidFill>
              </a:rPr>
              <a:t>Land Use Controls</a:t>
            </a:r>
          </a:p>
          <a:p>
            <a:r>
              <a:rPr lang="en-US" dirty="0">
                <a:solidFill>
                  <a:schemeClr val="tx1"/>
                </a:solidFill>
              </a:rPr>
              <a:t>Access</a:t>
            </a:r>
          </a:p>
          <a:p>
            <a:r>
              <a:rPr lang="en-US" dirty="0">
                <a:solidFill>
                  <a:schemeClr val="tx1"/>
                </a:solidFill>
              </a:rPr>
              <a:t>Utility Availability &amp; Conflicts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786" y="1690115"/>
            <a:ext cx="2782814" cy="425714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631871" y="1600201"/>
            <a:ext cx="0" cy="432707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874" b="676"/>
          <a:stretch/>
        </p:blipFill>
        <p:spPr>
          <a:xfrm>
            <a:off x="7778232" y="6339258"/>
            <a:ext cx="336668" cy="2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18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87" y="408261"/>
            <a:ext cx="7054498" cy="898945"/>
          </a:xfrm>
        </p:spPr>
        <p:txBody>
          <a:bodyPr>
            <a:normAutofit fontScale="90000"/>
          </a:bodyPr>
          <a:lstStyle/>
          <a:p>
            <a:r>
              <a:rPr lang="en-US" dirty="0"/>
              <a:t>Hypothetical Office Park Development</a:t>
            </a:r>
            <a:r>
              <a:rPr lang="en-US" baseline="30000" dirty="0"/>
              <a:t>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71" y="1210613"/>
            <a:ext cx="7308774" cy="42159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38282" y="5589430"/>
            <a:ext cx="573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*See handout packet with hypothetical information and assumptions</a:t>
            </a:r>
          </a:p>
        </p:txBody>
      </p:sp>
    </p:spTree>
    <p:extLst>
      <p:ext uri="{BB962C8B-B14F-4D97-AF65-F5344CB8AC3E}">
        <p14:creationId xmlns:p14="http://schemas.microsoft.com/office/powerpoint/2010/main" val="394472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877CB-62E6-4E3B-8222-CE7206FE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7814"/>
            <a:ext cx="7722158" cy="546151"/>
          </a:xfrm>
        </p:spPr>
        <p:txBody>
          <a:bodyPr>
            <a:normAutofit fontScale="90000"/>
          </a:bodyPr>
          <a:lstStyle/>
          <a:p>
            <a:r>
              <a:rPr lang="en-US" dirty="0"/>
              <a:t>Predevelopment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723D4E-984D-4C5F-AB0F-D0F4F6B612F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2730987-85DD-4037-8187-254B280391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1" y="823965"/>
            <a:ext cx="8742066" cy="5416059"/>
          </a:xfrm>
        </p:spPr>
      </p:pic>
    </p:spTree>
    <p:extLst>
      <p:ext uri="{BB962C8B-B14F-4D97-AF65-F5344CB8AC3E}">
        <p14:creationId xmlns:p14="http://schemas.microsoft.com/office/powerpoint/2010/main" val="3333894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877CB-62E6-4E3B-8222-CE7206FE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7814"/>
            <a:ext cx="7722158" cy="546151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Site Information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38D81F1-55B2-4194-83C1-36BE1EFF73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14938" r="22431" b="16182"/>
          <a:stretch/>
        </p:blipFill>
        <p:spPr>
          <a:xfrm rot="16200000">
            <a:off x="-58254" y="1991400"/>
            <a:ext cx="4150919" cy="356214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3CB94C-8A1D-4554-A41F-734230476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r="2786" b="40366"/>
          <a:stretch/>
        </p:blipFill>
        <p:spPr>
          <a:xfrm>
            <a:off x="4019340" y="1507044"/>
            <a:ext cx="4994031" cy="408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8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877CB-62E6-4E3B-8222-CE7206FE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7814"/>
            <a:ext cx="7722158" cy="54615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Basemap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38361C-D501-44B5-8B88-D390D064F0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r="7361" b="22360"/>
          <a:stretch/>
        </p:blipFill>
        <p:spPr>
          <a:xfrm>
            <a:off x="301822" y="741808"/>
            <a:ext cx="8751743" cy="54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57200"/>
            <a:ext cx="7848600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Water is a Resource </a:t>
            </a:r>
            <a:r>
              <a:rPr lang="en-US" u="sng" dirty="0"/>
              <a:t>NOT</a:t>
            </a:r>
            <a:r>
              <a:rPr lang="en-US" dirty="0"/>
              <a:t> a Waste Stream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Guiding Principals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8682" y="2000623"/>
            <a:ext cx="3725384" cy="389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  <a:buClr>
                <a:srgbClr val="6FBFD2"/>
              </a:buClr>
              <a:buAutoNum type="arabicPeriod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Preserve Natural Hydrology</a:t>
            </a:r>
          </a:p>
          <a:p>
            <a:pPr marL="457200" indent="-457200">
              <a:spcBef>
                <a:spcPct val="20000"/>
              </a:spcBef>
              <a:buClr>
                <a:srgbClr val="6FBFD2"/>
              </a:buClr>
              <a:buAutoNum type="arabicPeriod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Conserve Groundwater Resources</a:t>
            </a:r>
          </a:p>
          <a:p>
            <a:pPr marL="457200" indent="-457200">
              <a:spcBef>
                <a:spcPct val="20000"/>
              </a:spcBef>
              <a:buClr>
                <a:srgbClr val="6FBFD2"/>
              </a:buClr>
              <a:buAutoNum type="arabicPeriod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Reduce Pollutant Loading of Ground &amp; Surface Waters</a:t>
            </a:r>
          </a:p>
          <a:p>
            <a:pPr marL="457200" indent="-457200">
              <a:spcBef>
                <a:spcPct val="20000"/>
              </a:spcBef>
              <a:buClr>
                <a:srgbClr val="6FBFD2"/>
              </a:buClr>
              <a:buAutoNum type="arabicPeriod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Maintain Natural Low Energy Flow Regime</a:t>
            </a:r>
          </a:p>
          <a:p>
            <a:pPr marL="457200" indent="-457200">
              <a:spcBef>
                <a:spcPct val="20000"/>
              </a:spcBef>
              <a:buClr>
                <a:srgbClr val="6FBFD2"/>
              </a:buClr>
              <a:buAutoNum type="arabicPeriod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Use Land for Multiple Purposes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54066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5F7966-841F-4288-AE3A-A45402E74321}"/>
              </a:ext>
            </a:extLst>
          </p:cNvPr>
          <p:cNvSpPr txBox="1"/>
          <p:nvPr/>
        </p:nvSpPr>
        <p:spPr>
          <a:xfrm>
            <a:off x="4338536" y="1932138"/>
            <a:ext cx="4406629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6FBFD2"/>
              </a:buClr>
              <a:buAutoNum type="arabicPeriod" startAt="6"/>
            </a:pPr>
            <a:r>
              <a:rPr lang="en-US" sz="2000" dirty="0">
                <a:solidFill>
                  <a:srgbClr val="777777"/>
                </a:solidFill>
                <a:latin typeface="Arial" pitchFamily="34" charset="0"/>
                <a:cs typeface="Arial" pitchFamily="34" charset="0"/>
              </a:rPr>
              <a:t>Continually Refine Management Tools to Reflect Latest Technology &amp; Innovations</a:t>
            </a:r>
          </a:p>
          <a:p>
            <a:pPr marL="342900" indent="-342900">
              <a:spcBef>
                <a:spcPct val="20000"/>
              </a:spcBef>
              <a:buClr>
                <a:srgbClr val="6FBFD2"/>
              </a:buClr>
              <a:buAutoNum type="arabicPeriod" startAt="6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Asset Development, Management, &amp; Redevelopment</a:t>
            </a:r>
          </a:p>
          <a:p>
            <a:pPr marL="342900" indent="-342900">
              <a:spcBef>
                <a:spcPct val="20000"/>
              </a:spcBef>
              <a:buClr>
                <a:srgbClr val="6FBFD2"/>
              </a:buClr>
              <a:buAutoNum type="arabicPeriod" startAt="6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Development Codes &amp; Regulations</a:t>
            </a:r>
          </a:p>
          <a:p>
            <a:pPr marL="342900" indent="-342900">
              <a:spcBef>
                <a:spcPct val="20000"/>
              </a:spcBef>
              <a:buClr>
                <a:srgbClr val="6FBFD2"/>
              </a:buClr>
              <a:buAutoNum type="arabicPeriod" startAt="6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Outreach to Staff, Customers, Citizens, &amp; Contractors</a:t>
            </a:r>
          </a:p>
          <a:p>
            <a:pPr marL="342900" indent="-342900">
              <a:spcBef>
                <a:spcPct val="20000"/>
              </a:spcBef>
              <a:buClr>
                <a:srgbClr val="6FBFD2"/>
              </a:buClr>
              <a:buAutoNum type="arabicPeriod" startAt="6"/>
            </a:pPr>
            <a:r>
              <a:rPr lang="en-US" sz="2000" dirty="0">
                <a:solidFill>
                  <a:srgbClr val="757678"/>
                </a:solidFill>
                <a:latin typeface="Arial" pitchFamily="34" charset="0"/>
                <a:cs typeface="Arial" pitchFamily="34" charset="0"/>
              </a:rPr>
              <a:t>Annual Reports on Implementation &amp; Integration</a:t>
            </a:r>
          </a:p>
          <a:p>
            <a:pPr>
              <a:spcBef>
                <a:spcPct val="20000"/>
              </a:spcBef>
              <a:buClr>
                <a:srgbClr val="6FBFD2"/>
              </a:buClr>
            </a:pPr>
            <a:endParaRPr lang="en-US" dirty="0">
              <a:solidFill>
                <a:srgbClr val="757678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3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rain garden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4000" contrast="-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99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2802" y="5426538"/>
            <a:ext cx="8068684" cy="761527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  <a:defRPr/>
            </a:pPr>
            <a:r>
              <a:rPr lang="en-US" sz="4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r>
              <a:rPr lang="en-US" sz="4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US" sz="44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en-US" sz="24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15950" y="2279216"/>
            <a:ext cx="7772400" cy="1514475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7" r="77986" b="3690"/>
          <a:stretch/>
        </p:blipFill>
        <p:spPr>
          <a:xfrm>
            <a:off x="7600908" y="6317087"/>
            <a:ext cx="334976" cy="2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7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E87F28-9DAB-4238-8ABC-E05890EA8C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14024" r="1864" b="2017"/>
          <a:stretch/>
        </p:blipFill>
        <p:spPr>
          <a:xfrm>
            <a:off x="-1" y="281352"/>
            <a:ext cx="9144001" cy="58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1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0F5777-6E4C-43C5-97A2-C2A7C5C7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62"/>
          <a:stretch/>
        </p:blipFill>
        <p:spPr>
          <a:xfrm>
            <a:off x="0" y="251209"/>
            <a:ext cx="91440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5C3CBD-8360-4522-92B2-9860FB031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409"/>
            <a:ext cx="4340890" cy="3255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852FFC-BE03-4222-ADF9-8EFE3205F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11111"/>
          <a:stretch/>
        </p:blipFill>
        <p:spPr>
          <a:xfrm>
            <a:off x="4340890" y="2966305"/>
            <a:ext cx="4803110" cy="32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96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4DF85A-372F-416A-A922-FAE60CD80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7" y="411145"/>
            <a:ext cx="7590971" cy="56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8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Assessment &amp; Planning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Boundaries and Structures</a:t>
            </a:r>
          </a:p>
          <a:p>
            <a:r>
              <a:rPr lang="en-US" dirty="0">
                <a:solidFill>
                  <a:schemeClr val="tx1"/>
                </a:solidFill>
              </a:rPr>
              <a:t>Soils</a:t>
            </a:r>
          </a:p>
          <a:p>
            <a:r>
              <a:rPr lang="en-US" dirty="0">
                <a:solidFill>
                  <a:schemeClr val="tx1"/>
                </a:solidFill>
              </a:rPr>
              <a:t>Critical Areas</a:t>
            </a:r>
          </a:p>
          <a:p>
            <a:r>
              <a:rPr lang="en-US" dirty="0">
                <a:solidFill>
                  <a:schemeClr val="tx1"/>
                </a:solidFill>
              </a:rPr>
              <a:t>Topography</a:t>
            </a:r>
          </a:p>
          <a:p>
            <a:r>
              <a:rPr lang="en-US" dirty="0">
                <a:solidFill>
                  <a:schemeClr val="tx1"/>
                </a:solidFill>
              </a:rPr>
              <a:t>Hydrologic Patterns &amp; Features</a:t>
            </a:r>
          </a:p>
          <a:p>
            <a:r>
              <a:rPr lang="en-US" dirty="0">
                <a:solidFill>
                  <a:schemeClr val="tx1"/>
                </a:solidFill>
              </a:rPr>
              <a:t>Vegetation</a:t>
            </a:r>
          </a:p>
          <a:p>
            <a:r>
              <a:rPr lang="en-US" dirty="0">
                <a:solidFill>
                  <a:schemeClr val="tx1"/>
                </a:solidFill>
              </a:rPr>
              <a:t>Land Use Controls</a:t>
            </a:r>
          </a:p>
          <a:p>
            <a:r>
              <a:rPr lang="en-US" dirty="0">
                <a:solidFill>
                  <a:schemeClr val="tx1"/>
                </a:solidFill>
              </a:rPr>
              <a:t>Access</a:t>
            </a:r>
          </a:p>
          <a:p>
            <a:r>
              <a:rPr lang="en-US" dirty="0">
                <a:solidFill>
                  <a:schemeClr val="tx1"/>
                </a:solidFill>
              </a:rPr>
              <a:t>Utility Availability &amp; Conflicts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786" y="1690115"/>
            <a:ext cx="2782814" cy="425714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631871" y="1600201"/>
            <a:ext cx="0" cy="432707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874" b="676"/>
          <a:stretch/>
        </p:blipFill>
        <p:spPr>
          <a:xfrm>
            <a:off x="7778232" y="6339258"/>
            <a:ext cx="336668" cy="2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5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B23168-1C94-4374-A1DB-286B02561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1" y="1588641"/>
            <a:ext cx="8644856" cy="420788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723090" y="2363821"/>
            <a:ext cx="5178357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44734" y="981313"/>
            <a:ext cx="8900090" cy="231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rPr>
              <a:t>Site Assessment &amp; Planning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62002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33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7F60A7-21B0-4398-ADBB-3E955F5F6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11135" r="11053" b="16630"/>
          <a:stretch/>
        </p:blipFill>
        <p:spPr>
          <a:xfrm>
            <a:off x="854110" y="874207"/>
            <a:ext cx="8190714" cy="53959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723090" y="2363821"/>
            <a:ext cx="5178357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44734" y="462224"/>
            <a:ext cx="8900090" cy="283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rPr>
              <a:t>Site Assessment &amp; Planning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62002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08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23090" y="2363821"/>
            <a:ext cx="5178357" cy="5232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6FBFD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Site Assessment &amp; Planning Packet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8682" y="2000623"/>
            <a:ext cx="3725384" cy="389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6FBFD2"/>
              </a:buClr>
            </a:pPr>
            <a:endParaRPr lang="en-US" sz="2000" dirty="0">
              <a:solidFill>
                <a:srgbClr val="75767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62002" y="2000623"/>
            <a:ext cx="13616" cy="3624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B02B04-8676-4F0D-A27B-EEC434845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5604" r="5242" b="5488"/>
          <a:stretch/>
        </p:blipFill>
        <p:spPr>
          <a:xfrm rot="16200000">
            <a:off x="3403983" y="971630"/>
            <a:ext cx="5892264" cy="45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8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25253</TotalTime>
  <Words>285</Words>
  <Application>Microsoft Office PowerPoint</Application>
  <PresentationFormat>On-screen Show (4:3)</PresentationFormat>
  <Paragraphs>78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Adobe Garamond Pro</vt:lpstr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Assessment &amp;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– Site Analysis and Planning</vt:lpstr>
      <vt:lpstr>Site Assessment &amp; Planning</vt:lpstr>
      <vt:lpstr>Hypothetical Office Park Development*</vt:lpstr>
      <vt:lpstr>Predevelopment Conditions</vt:lpstr>
      <vt:lpstr>Additional Site Information</vt:lpstr>
      <vt:lpstr>Basemap</vt:lpstr>
      <vt:lpstr>Questions? </vt:lpstr>
    </vt:vector>
  </TitlesOfParts>
  <Company>HDR,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nrhoades</dc:creator>
  <cp:lastModifiedBy>Larson-Pugh, Laurie J</cp:lastModifiedBy>
  <cp:revision>2007</cp:revision>
  <cp:lastPrinted>2018-02-15T00:10:58Z</cp:lastPrinted>
  <dcterms:created xsi:type="dcterms:W3CDTF">2010-12-08T16:39:37Z</dcterms:created>
  <dcterms:modified xsi:type="dcterms:W3CDTF">2018-02-15T00:24:36Z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