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329" r:id="rId5"/>
    <p:sldId id="331" r:id="rId6"/>
    <p:sldId id="365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66" r:id="rId16"/>
    <p:sldId id="373" r:id="rId17"/>
    <p:sldId id="369" r:id="rId18"/>
    <p:sldId id="370" r:id="rId19"/>
    <p:sldId id="374" r:id="rId20"/>
    <p:sldId id="340" r:id="rId21"/>
    <p:sldId id="341" r:id="rId22"/>
    <p:sldId id="342" r:id="rId23"/>
    <p:sldId id="375" r:id="rId24"/>
    <p:sldId id="376" r:id="rId25"/>
    <p:sldId id="291" r:id="rId26"/>
  </p:sldIdLst>
  <p:sldSz cx="9144000" cy="5715000" type="screen16x10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et461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E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32" autoAdjust="0"/>
  </p:normalViewPr>
  <p:slideViewPr>
    <p:cSldViewPr>
      <p:cViewPr varScale="1">
        <p:scale>
          <a:sx n="110" d="100"/>
          <a:sy n="110" d="100"/>
        </p:scale>
        <p:origin x="1038" y="10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95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A498022D-315E-4DCD-83AA-FDE09CA1E5F4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C18A62F8-8ED1-4F04-A5B0-86B704968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35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B791021A-CA97-4BFD-87B6-2FBD359036F0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3738" y="703263"/>
            <a:ext cx="5622925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vert="horz" lIns="93616" tIns="46808" rIns="93616" bIns="468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9A628E4F-335F-45F5-A2FC-FE9487D09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06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3738" y="703263"/>
            <a:ext cx="5622925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15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3738" y="703263"/>
            <a:ext cx="5622925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35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Here’s</a:t>
            </a:r>
            <a:r>
              <a:rPr lang="en-US" baseline="0" dirty="0" smtClean="0"/>
              <a:t> a city.</a:t>
            </a:r>
          </a:p>
          <a:p>
            <a:r>
              <a:rPr lang="en-US" baseline="0" dirty="0" smtClean="0"/>
              <a:t>2 creeks (A and B) each with 3 </a:t>
            </a:r>
            <a:r>
              <a:rPr lang="en-US" baseline="0" dirty="0" err="1" smtClean="0"/>
              <a:t>tribs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97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67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75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35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64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05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31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09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3738" y="703263"/>
            <a:ext cx="5622925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5CF54-2306-4544-B431-E9BEA2A561A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37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11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867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82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3738" y="703263"/>
            <a:ext cx="5622925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5CF54-2306-4544-B431-E9BEA2A561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39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3738" y="703263"/>
            <a:ext cx="5622925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5CF54-2306-4544-B431-E9BEA2A561A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33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3738" y="703263"/>
            <a:ext cx="5622925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14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3738" y="703263"/>
            <a:ext cx="5622925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5CF54-2306-4544-B431-E9BEA2A561A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18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3738" y="703263"/>
            <a:ext cx="5622925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5CF54-2306-4544-B431-E9BEA2A561A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18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3738" y="703263"/>
            <a:ext cx="5622925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4041" indent="-234041">
              <a:buAutoNum type="arabicPeriod" startAt="7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19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3738" y="703263"/>
            <a:ext cx="5622925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76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2857500"/>
          </a:xfrm>
          <a:prstGeom prst="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06500"/>
            <a:ext cx="8229600" cy="952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ECOLOGO_W-C_Web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147587" y="4826003"/>
            <a:ext cx="2860343" cy="7292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70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70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587500"/>
            <a:ext cx="3297254" cy="480218"/>
          </a:xfr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56602" indent="0">
              <a:buNone/>
              <a:defRPr sz="1600" b="1"/>
            </a:lvl2pPr>
            <a:lvl3pPr marL="713203" indent="0">
              <a:buNone/>
              <a:defRPr sz="1400" b="1"/>
            </a:lvl3pPr>
            <a:lvl4pPr marL="1069805" indent="0">
              <a:buNone/>
              <a:defRPr sz="1200" b="1"/>
            </a:lvl4pPr>
            <a:lvl5pPr marL="1426407" indent="0">
              <a:buNone/>
              <a:defRPr sz="1200" b="1"/>
            </a:lvl5pPr>
            <a:lvl6pPr marL="1783009" indent="0">
              <a:buNone/>
              <a:defRPr sz="1200" b="1"/>
            </a:lvl6pPr>
            <a:lvl7pPr marL="2139610" indent="0">
              <a:buNone/>
              <a:defRPr sz="1200" b="1"/>
            </a:lvl7pPr>
            <a:lvl8pPr marL="2496212" indent="0">
              <a:buNone/>
              <a:defRPr sz="1200" b="1"/>
            </a:lvl8pPr>
            <a:lvl9pPr marL="285281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095503"/>
            <a:ext cx="3297254" cy="311811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3" y="1587500"/>
            <a:ext cx="3297254" cy="480218"/>
          </a:xfr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56602" indent="0">
              <a:buNone/>
              <a:defRPr sz="1600" b="1"/>
            </a:lvl2pPr>
            <a:lvl3pPr marL="713203" indent="0">
              <a:buNone/>
              <a:defRPr sz="1400" b="1"/>
            </a:lvl3pPr>
            <a:lvl4pPr marL="1069805" indent="0">
              <a:buNone/>
              <a:defRPr sz="1200" b="1"/>
            </a:lvl4pPr>
            <a:lvl5pPr marL="1426407" indent="0">
              <a:buNone/>
              <a:defRPr sz="1200" b="1"/>
            </a:lvl5pPr>
            <a:lvl6pPr marL="1783009" indent="0">
              <a:buNone/>
              <a:defRPr sz="1200" b="1"/>
            </a:lvl6pPr>
            <a:lvl7pPr marL="2139610" indent="0">
              <a:buNone/>
              <a:defRPr sz="1200" b="1"/>
            </a:lvl7pPr>
            <a:lvl8pPr marL="2496212" indent="0">
              <a:buNone/>
              <a:defRPr sz="1200" b="1"/>
            </a:lvl8pPr>
            <a:lvl9pPr marL="285281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3" y="2095503"/>
            <a:ext cx="3297254" cy="311811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C157-1319-4367-AE54-2421F27AF08D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FFE2-E450-463D-9EB0-FDED66C23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6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60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73BE-A963-4146-9BD3-99E3EDADF0E3}" type="datetime1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310E-283C-4D36-8937-8C969CBCC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14500"/>
            <a:ext cx="9144000" cy="2286000"/>
          </a:xfrm>
          <a:prstGeom prst="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222500"/>
            <a:ext cx="64008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ECY_Symbol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2222500"/>
            <a:ext cx="1948986" cy="1196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270500"/>
            <a:ext cx="9144000" cy="444500"/>
          </a:xfrm>
          <a:prstGeom prst="rect">
            <a:avLst/>
          </a:prstGeom>
          <a:gradFill flip="none" rotWithShape="1">
            <a:gsLst>
              <a:gs pos="1000">
                <a:srgbClr val="0083E6"/>
              </a:gs>
              <a:gs pos="0">
                <a:schemeClr val="tx2">
                  <a:lumMod val="40000"/>
                  <a:lumOff val="60000"/>
                </a:schemeClr>
              </a:gs>
              <a:gs pos="76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Rockwell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ECY_Symbol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57200" y="5153769"/>
            <a:ext cx="914400" cy="561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270500"/>
            <a:ext cx="9144000" cy="444500"/>
          </a:xfrm>
          <a:prstGeom prst="rect">
            <a:avLst/>
          </a:prstGeom>
          <a:gradFill flip="none" rotWithShape="1">
            <a:gsLst>
              <a:gs pos="1000">
                <a:srgbClr val="0083E6"/>
              </a:gs>
              <a:gs pos="0">
                <a:schemeClr val="tx2">
                  <a:lumMod val="40000"/>
                  <a:lumOff val="60000"/>
                </a:schemeClr>
              </a:gs>
              <a:gs pos="76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ECY_Symbol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57200" y="5153769"/>
            <a:ext cx="914400" cy="561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Rockwell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F4C2-470A-4180-B372-3CA232F71800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4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8F4C2-470A-4180-B372-3CA232F71800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4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4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51" r:id="rId3"/>
    <p:sldLayoutId id="2147483666" r:id="rId4"/>
    <p:sldLayoutId id="2147483667" r:id="rId5"/>
    <p:sldLayoutId id="2147483668" r:id="rId6"/>
    <p:sldLayoutId id="2147483661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70" r:id="rId14"/>
    <p:sldLayoutId id="2147483671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0C0"/>
          </a:solidFill>
          <a:latin typeface="Rockwell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zview.wa.gov/Portals/_1962/Documents/StormwaterWorkGroup/MuniPermitsLongTermMS4Planning_04December2017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s.ecology.commentinput.com/?id=tkx29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abst461@ecy.wa.gov" TargetMode="External"/><Relationship Id="rId4" Type="http://schemas.openxmlformats.org/officeDocument/2006/relationships/hyperlink" Target="mailto:dan.gariepy@ecy.wa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70296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sz="3400" dirty="0" smtClean="0"/>
              <a:t>Stormwater Control Transfer Program Overview</a:t>
            </a:r>
            <a:br>
              <a:rPr lang="en-US" sz="3400" dirty="0" smtClean="0"/>
            </a:b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2200" dirty="0" smtClean="0"/>
              <a:t>January 31, 2018</a:t>
            </a:r>
            <a:endParaRPr lang="en-US" sz="3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2385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Adobe Kaiti Std R" pitchFamily="18" charset="-128"/>
              </a:rPr>
              <a:t>Water Quality Program </a:t>
            </a:r>
          </a:p>
          <a:p>
            <a:pPr algn="ctr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ea typeface="Adobe Kaiti Std R" pitchFamily="18" charset="-128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Adobe Kaiti Std R" pitchFamily="18" charset="-128"/>
              </a:rPr>
              <a:t>Dan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Adobe Kaiti Std R" pitchFamily="18" charset="-128"/>
              </a:rPr>
              <a:t>Gariépy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Adobe Kaiti Std R" pitchFamily="18" charset="-128"/>
              </a:rPr>
              <a:t>, P.E.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Adobe Kaiti Std R" pitchFamily="18" charset="-128"/>
              </a:rPr>
              <a:t>Senior Stormwater Engineer</a:t>
            </a:r>
          </a:p>
          <a:p>
            <a:pPr algn="ctr"/>
            <a:endParaRPr lang="en-US" sz="1600" dirty="0" smtClean="0"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641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399" y="377266"/>
            <a:ext cx="8177011" cy="7389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II: Prioritization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583" y="1320085"/>
            <a:ext cx="5776175" cy="3917323"/>
          </a:xfrm>
        </p:spPr>
        <p:txBody>
          <a:bodyPr>
            <a:normAutofit/>
          </a:bodyPr>
          <a:lstStyle/>
          <a:p>
            <a:pPr marL="356602" indent="-356602">
              <a:buFont typeface="+mj-lt"/>
              <a:buAutoNum type="arabicPeriod"/>
            </a:pPr>
            <a:r>
              <a:rPr lang="en-US" sz="2200" dirty="0" smtClean="0"/>
              <a:t>Priority watersheds: Stormwater improvements provide more immediate environmental benefit</a:t>
            </a:r>
          </a:p>
          <a:p>
            <a:pPr marL="356602" indent="-356602">
              <a:buFont typeface="+mj-lt"/>
              <a:buAutoNum type="arabicPeriod"/>
            </a:pPr>
            <a:r>
              <a:rPr lang="en-US" sz="2200" dirty="0" smtClean="0"/>
              <a:t>Science-based </a:t>
            </a:r>
          </a:p>
          <a:p>
            <a:pPr marL="356602" indent="-356602">
              <a:buFont typeface="+mj-lt"/>
              <a:buAutoNum type="arabicPeriod"/>
            </a:pPr>
            <a:r>
              <a:rPr lang="en-US" sz="2200" dirty="0" smtClean="0"/>
              <a:t>Watershed-specific information</a:t>
            </a:r>
          </a:p>
          <a:p>
            <a:pPr marL="356602" indent="-356602">
              <a:buFont typeface="+mj-lt"/>
              <a:buAutoNum type="arabicPeriod"/>
            </a:pPr>
            <a:r>
              <a:rPr lang="en-US" sz="2200" dirty="0" smtClean="0"/>
              <a:t>Specific prioritization goal, data sources</a:t>
            </a:r>
          </a:p>
          <a:p>
            <a:pPr marL="356602" indent="-356602">
              <a:buFont typeface="+mj-lt"/>
              <a:buAutoNum type="arabicPeriod"/>
            </a:pPr>
            <a:r>
              <a:rPr lang="en-US" sz="2200" b="1" dirty="0" smtClean="0"/>
              <a:t>Input from natural resource agencies</a:t>
            </a:r>
          </a:p>
          <a:p>
            <a:pPr marL="400050" lvl="1" indent="0">
              <a:buNone/>
            </a:pPr>
            <a:r>
              <a:rPr lang="en-US" sz="1800" b="1" dirty="0" smtClean="0"/>
              <a:t>Includes “tribal natural resources agencies”</a:t>
            </a:r>
          </a:p>
          <a:p>
            <a:pPr marL="356602" indent="-356602">
              <a:buFont typeface="+mj-lt"/>
              <a:buAutoNum type="arabicPeriod"/>
            </a:pPr>
            <a:r>
              <a:rPr lang="en-US" sz="2200" dirty="0" smtClean="0"/>
              <a:t>Ecology concurrence</a:t>
            </a:r>
          </a:p>
          <a:p>
            <a:pPr marL="668628" lvl="1" indent="-356602">
              <a:buFont typeface="+mj-lt"/>
              <a:buAutoNum type="arabicPeriod"/>
            </a:pPr>
            <a:endParaRPr lang="en-US" sz="1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523" y="1240718"/>
            <a:ext cx="2268703" cy="3929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9525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Section II: Prioritization Principles</a:t>
            </a:r>
            <a:br>
              <a:rPr lang="en-US" dirty="0" smtClean="0"/>
            </a:br>
            <a:r>
              <a:rPr lang="en-US" dirty="0" smtClean="0"/>
              <a:t>to Consider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344" y="1409700"/>
            <a:ext cx="4959856" cy="3316499"/>
          </a:xfrm>
        </p:spPr>
        <p:txBody>
          <a:bodyPr>
            <a:normAutofit lnSpcReduction="10000"/>
          </a:bodyPr>
          <a:lstStyle/>
          <a:p>
            <a:pPr marL="668628" lvl="1" indent="-356602">
              <a:buNone/>
            </a:pPr>
            <a:endParaRPr lang="en-US" sz="2200" i="1" dirty="0" smtClean="0"/>
          </a:p>
          <a:p>
            <a:pPr marL="668628" lvl="1" indent="-356602">
              <a:buNone/>
            </a:pPr>
            <a:r>
              <a:rPr lang="en-US" sz="2600" i="1" dirty="0" smtClean="0"/>
              <a:t>Prioritize watersheds with:</a:t>
            </a:r>
          </a:p>
          <a:p>
            <a:pPr marL="668628" lvl="1" indent="-356602">
              <a:buNone/>
            </a:pPr>
            <a:endParaRPr lang="en-US" sz="1600" dirty="0" smtClean="0"/>
          </a:p>
          <a:p>
            <a:pPr marL="668628" lvl="1" indent="-356602"/>
            <a:r>
              <a:rPr lang="en-US" sz="2200" dirty="0" smtClean="0"/>
              <a:t>Low to moderate impairment</a:t>
            </a:r>
          </a:p>
          <a:p>
            <a:pPr marL="1068678" lvl="2" indent="-356602"/>
            <a:r>
              <a:rPr lang="en-US" sz="1800" dirty="0" smtClean="0"/>
              <a:t>Relative to the municipality</a:t>
            </a:r>
          </a:p>
          <a:p>
            <a:pPr marL="668628" lvl="1" indent="-356602"/>
            <a:r>
              <a:rPr lang="en-US" sz="2200" dirty="0" smtClean="0"/>
              <a:t>Permittee ability to influence</a:t>
            </a:r>
          </a:p>
          <a:p>
            <a:pPr marL="668628" lvl="1" indent="-356602"/>
            <a:r>
              <a:rPr lang="en-US" sz="2200" dirty="0" smtClean="0"/>
              <a:t>Possible synergy with other rehabilitation efforts (e.g., salmon recovery)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497" y="1155653"/>
            <a:ext cx="2324513" cy="3835447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310E-283C-4D36-8937-8C969CBCC91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Slide 1.tif"/>
          <p:cNvPicPr>
            <a:picLocks noChangeAspect="1"/>
          </p:cNvPicPr>
          <p:nvPr/>
        </p:nvPicPr>
        <p:blipFill>
          <a:blip r:embed="rId3" cstate="print"/>
          <a:srcRect l="10932" t="3333" r="10082" b="18889"/>
          <a:stretch>
            <a:fillRect/>
          </a:stretch>
        </p:blipFill>
        <p:spPr>
          <a:xfrm>
            <a:off x="1143000" y="266700"/>
            <a:ext cx="7315200" cy="4588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C:\Users\eobr461\AppData\Local\Microsoft\Windows\Temporary Internet Files\Content.Outlook\S07T79W3\Alternate Slide 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0"/>
            <a:ext cx="8305800" cy="521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310E-283C-4D36-8937-8C969CBCC91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 descr="Slide 4.tif"/>
          <p:cNvPicPr>
            <a:picLocks noChangeAspect="1"/>
          </p:cNvPicPr>
          <p:nvPr/>
        </p:nvPicPr>
        <p:blipFill>
          <a:blip r:embed="rId3" cstate="print"/>
          <a:srcRect l="4987" t="3333" r="10932" b="4444"/>
          <a:stretch>
            <a:fillRect/>
          </a:stretch>
        </p:blipFill>
        <p:spPr>
          <a:xfrm>
            <a:off x="533400" y="38100"/>
            <a:ext cx="7315200" cy="5110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310E-283C-4D36-8937-8C969CBCC91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 descr="Slide 5.tif"/>
          <p:cNvPicPr>
            <a:picLocks noChangeAspect="1"/>
          </p:cNvPicPr>
          <p:nvPr/>
        </p:nvPicPr>
        <p:blipFill>
          <a:blip r:embed="rId3" cstate="print"/>
          <a:srcRect l="3288" t="2222" r="6686" b="5556"/>
          <a:stretch>
            <a:fillRect/>
          </a:stretch>
        </p:blipFill>
        <p:spPr>
          <a:xfrm>
            <a:off x="381000" y="127000"/>
            <a:ext cx="7315200" cy="4773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C:\Users\eobr461\AppData\Local\Microsoft\Windows\Temporary Internet Files\Content.Outlook\S07T79W3\Alternate Slide 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0"/>
            <a:ext cx="8382000" cy="521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III: Monitoring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1167740"/>
            <a:ext cx="4658915" cy="4039259"/>
          </a:xfrm>
        </p:spPr>
        <p:txBody>
          <a:bodyPr>
            <a:normAutofit/>
          </a:bodyPr>
          <a:lstStyle/>
          <a:p>
            <a:r>
              <a:rPr lang="en-US" sz="1900" dirty="0" smtClean="0"/>
              <a:t>Purpose</a:t>
            </a:r>
          </a:p>
          <a:p>
            <a:pPr lvl="1"/>
            <a:r>
              <a:rPr lang="en-US" sz="1900" dirty="0" smtClean="0"/>
              <a:t>Document effectiveness </a:t>
            </a:r>
          </a:p>
          <a:p>
            <a:r>
              <a:rPr lang="en-US" sz="1900" dirty="0" smtClean="0"/>
              <a:t>Design depends on Transfer Types (flow, treatment, etc.)</a:t>
            </a:r>
          </a:p>
          <a:p>
            <a:r>
              <a:rPr lang="en-US" sz="1900" dirty="0" smtClean="0"/>
              <a:t>Establish Baseline Condition</a:t>
            </a:r>
          </a:p>
          <a:p>
            <a:r>
              <a:rPr lang="en-US" sz="1900" dirty="0" smtClean="0"/>
              <a:t>Repeat Monitoring after significant retrofitting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632" y="1490840"/>
            <a:ext cx="2293540" cy="33978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Section IV: Capacity Credit Calculations &amp; Facility Options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57300"/>
            <a:ext cx="7696200" cy="4110843"/>
          </a:xfrm>
        </p:spPr>
        <p:txBody>
          <a:bodyPr>
            <a:normAutofit/>
          </a:bodyPr>
          <a:lstStyle/>
          <a:p>
            <a:r>
              <a:rPr lang="en-US" sz="2700" dirty="0" smtClean="0"/>
              <a:t>Flow Control:  </a:t>
            </a:r>
          </a:p>
          <a:p>
            <a:pPr lvl="1"/>
            <a:r>
              <a:rPr lang="en-US" sz="2300" dirty="0" smtClean="0"/>
              <a:t> Detention, Retention, Combination </a:t>
            </a:r>
          </a:p>
          <a:p>
            <a:pPr lvl="2"/>
            <a:r>
              <a:rPr lang="en-US" sz="2200" dirty="0" smtClean="0"/>
              <a:t> New or Expanded; Full size or undersized</a:t>
            </a:r>
          </a:p>
          <a:p>
            <a:pPr lvl="1"/>
            <a:r>
              <a:rPr lang="en-US" sz="2300" dirty="0" smtClean="0"/>
              <a:t> Full Dispersion</a:t>
            </a:r>
          </a:p>
          <a:p>
            <a:pPr lvl="1"/>
            <a:r>
              <a:rPr lang="en-US" sz="2300" dirty="0" smtClean="0"/>
              <a:t> Permeable Pavement; Bioretention</a:t>
            </a:r>
          </a:p>
          <a:p>
            <a:pPr lvl="1"/>
            <a:r>
              <a:rPr lang="en-US" sz="2300" dirty="0" smtClean="0"/>
              <a:t> Reforestation</a:t>
            </a:r>
          </a:p>
          <a:p>
            <a:pPr lvl="1">
              <a:buNone/>
            </a:pPr>
            <a:endParaRPr lang="en-US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686800" cy="952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IV: Facility Transfer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869" y="1341550"/>
            <a:ext cx="7659710" cy="3872066"/>
          </a:xfrm>
        </p:spPr>
        <p:txBody>
          <a:bodyPr>
            <a:normAutofit/>
          </a:bodyPr>
          <a:lstStyle/>
          <a:p>
            <a:r>
              <a:rPr lang="en-US" sz="2500" dirty="0" smtClean="0"/>
              <a:t>Transfer currency is area by land cover type</a:t>
            </a:r>
          </a:p>
          <a:p>
            <a:r>
              <a:rPr lang="en-US" sz="2500" dirty="0" smtClean="0"/>
              <a:t>Transfer tracking rules  </a:t>
            </a:r>
          </a:p>
          <a:p>
            <a:pPr lvl="1"/>
            <a:r>
              <a:rPr lang="en-US" sz="2000" dirty="0" smtClean="0"/>
              <a:t>Track to nearest 1/10 acre </a:t>
            </a:r>
          </a:p>
          <a:p>
            <a:pPr lvl="1"/>
            <a:r>
              <a:rPr lang="en-US" sz="2000" dirty="0" smtClean="0"/>
              <a:t>Track flow control at project site</a:t>
            </a:r>
          </a:p>
          <a:p>
            <a:pPr lvl="1"/>
            <a:r>
              <a:rPr lang="en-US" sz="2000" dirty="0" smtClean="0"/>
              <a:t>Track regional facility capacity used vs available</a:t>
            </a:r>
          </a:p>
          <a:p>
            <a:pPr lvl="1"/>
            <a:r>
              <a:rPr lang="en-US" sz="2000" dirty="0" smtClean="0"/>
              <a:t>Track use of regional capacity by 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28864"/>
            <a:ext cx="8763000" cy="11808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Stormwater Control Transfer Program (SCTP) Background</a:t>
            </a:r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562100"/>
            <a:ext cx="8229600" cy="3771636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Responds to:  </a:t>
            </a:r>
          </a:p>
          <a:p>
            <a:pPr lvl="1"/>
            <a:r>
              <a:rPr lang="en-US" sz="1800" dirty="0" smtClean="0"/>
              <a:t>Recurring complaint that SW </a:t>
            </a:r>
            <a:r>
              <a:rPr lang="en-US" sz="1800" dirty="0" err="1" smtClean="0"/>
              <a:t>Req’mts</a:t>
            </a:r>
            <a:r>
              <a:rPr lang="en-US" sz="1800" dirty="0" smtClean="0"/>
              <a:t> discourage urban </a:t>
            </a:r>
            <a:r>
              <a:rPr lang="en-US" sz="1800" dirty="0" err="1" smtClean="0"/>
              <a:t>redev</a:t>
            </a:r>
            <a:endParaRPr lang="en-US" sz="1800" dirty="0" smtClean="0"/>
          </a:p>
          <a:p>
            <a:pPr lvl="1"/>
            <a:r>
              <a:rPr lang="en-US" sz="1800" dirty="0" smtClean="0"/>
              <a:t>Building Cities in the Rain Initiative</a:t>
            </a:r>
          </a:p>
          <a:p>
            <a:pPr lvl="1"/>
            <a:r>
              <a:rPr lang="en-US" sz="1800" dirty="0" smtClean="0"/>
              <a:t>Stipulated Order in settlement of municipal permit appeal</a:t>
            </a:r>
          </a:p>
          <a:p>
            <a:r>
              <a:rPr lang="en-US" sz="2200" b="1" dirty="0" smtClean="0"/>
              <a:t>Articulates municipal permit flexibility</a:t>
            </a:r>
          </a:p>
          <a:p>
            <a:r>
              <a:rPr lang="en-US" sz="2200" b="1" dirty="0" smtClean="0"/>
              <a:t>Identifies Ecology expectations </a:t>
            </a:r>
          </a:p>
          <a:p>
            <a:r>
              <a:rPr lang="en-US" sz="2200" b="1" dirty="0" smtClean="0"/>
              <a:t>Consistent with PS Ecosystem Recovery Targets (improve lightly to moderately impacted basins)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686800" cy="952500"/>
          </a:xfrm>
        </p:spPr>
        <p:txBody>
          <a:bodyPr>
            <a:normAutofit/>
          </a:bodyPr>
          <a:lstStyle/>
          <a:p>
            <a:r>
              <a:rPr lang="en-US" dirty="0" smtClean="0"/>
              <a:t>Where is this guidance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869" y="1341550"/>
            <a:ext cx="7659710" cy="3872066"/>
          </a:xfrm>
        </p:spPr>
        <p:txBody>
          <a:bodyPr>
            <a:normAutofit/>
          </a:bodyPr>
          <a:lstStyle/>
          <a:p>
            <a:r>
              <a:rPr lang="en-US" sz="2500" dirty="0" smtClean="0"/>
              <a:t>Can submit a SCTP for approval under the current permit</a:t>
            </a:r>
          </a:p>
          <a:p>
            <a:endParaRPr lang="en-US" sz="2500" dirty="0" smtClean="0"/>
          </a:p>
          <a:p>
            <a:r>
              <a:rPr lang="en-US" sz="2500" dirty="0" smtClean="0"/>
              <a:t>Guidance is listed as “draft”</a:t>
            </a:r>
          </a:p>
          <a:p>
            <a:pPr lvl="1"/>
            <a:r>
              <a:rPr lang="en-US" sz="2100" dirty="0" smtClean="0"/>
              <a:t>Provides good starting point for Ecology’s review</a:t>
            </a:r>
          </a:p>
          <a:p>
            <a:pPr lvl="1"/>
            <a:endParaRPr lang="en-US" sz="2100" dirty="0"/>
          </a:p>
          <a:p>
            <a:r>
              <a:rPr lang="en-US" sz="2500" dirty="0" smtClean="0"/>
              <a:t>Jurisdictions should contact their Ecology permit manager before beginning</a:t>
            </a:r>
          </a:p>
        </p:txBody>
      </p:sp>
    </p:spTree>
    <p:extLst>
      <p:ext uri="{BB962C8B-B14F-4D97-AF65-F5344CB8AC3E}">
        <p14:creationId xmlns:p14="http://schemas.microsoft.com/office/powerpoint/2010/main" val="200818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686800" cy="952500"/>
          </a:xfrm>
        </p:spPr>
        <p:txBody>
          <a:bodyPr>
            <a:normAutofit/>
          </a:bodyPr>
          <a:lstStyle/>
          <a:p>
            <a:r>
              <a:rPr lang="en-US" dirty="0" smtClean="0"/>
              <a:t>Where is it heading?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869" y="1341550"/>
            <a:ext cx="7659710" cy="3872066"/>
          </a:xfrm>
        </p:spPr>
        <p:txBody>
          <a:bodyPr>
            <a:normAutofit/>
          </a:bodyPr>
          <a:lstStyle/>
          <a:p>
            <a:r>
              <a:rPr lang="en-US" sz="2500" dirty="0" smtClean="0"/>
              <a:t>The wider principle may be something you want to have input on</a:t>
            </a:r>
          </a:p>
          <a:p>
            <a:r>
              <a:rPr lang="en-US" sz="2500" dirty="0" smtClean="0"/>
              <a:t>Draft framework released in December, 2017:</a:t>
            </a:r>
          </a:p>
          <a:p>
            <a:pPr lvl="1"/>
            <a:r>
              <a:rPr lang="en-US" sz="2000" dirty="0">
                <a:hlinkClick r:id="rId3"/>
              </a:rPr>
              <a:t>Long-term municipal stormwater planning</a:t>
            </a:r>
            <a:r>
              <a:rPr lang="en-US" sz="2100" dirty="0" smtClean="0"/>
              <a:t> </a:t>
            </a:r>
          </a:p>
          <a:p>
            <a:r>
              <a:rPr lang="en-US" sz="2500" dirty="0"/>
              <a:t>Comment </a:t>
            </a:r>
            <a:r>
              <a:rPr lang="en-US" sz="2500" dirty="0" smtClean="0"/>
              <a:t>until February 2, 2018 at:</a:t>
            </a:r>
          </a:p>
          <a:p>
            <a:pPr lvl="1"/>
            <a:r>
              <a:rPr lang="en-US" sz="2000" dirty="0">
                <a:hlinkClick r:id="rId4"/>
              </a:rPr>
              <a:t>http://ws.ecology.commentinput.com/?</a:t>
            </a:r>
            <a:r>
              <a:rPr lang="en-US" sz="2000" dirty="0" smtClean="0">
                <a:hlinkClick r:id="rId4"/>
              </a:rPr>
              <a:t>id=tkx29</a:t>
            </a:r>
            <a:endParaRPr lang="en-US" sz="2000" dirty="0"/>
          </a:p>
          <a:p>
            <a:r>
              <a:rPr lang="en-US" sz="2500" dirty="0" smtClean="0"/>
              <a:t>More to come:</a:t>
            </a:r>
          </a:p>
          <a:p>
            <a:pPr lvl="1"/>
            <a:r>
              <a:rPr lang="en-US" sz="2100" dirty="0" smtClean="0"/>
              <a:t>Formal Draft Schedule for late Summer 2018</a:t>
            </a:r>
          </a:p>
          <a:p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27645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ttrobinsonlive.com/wp-content/uploads/2011/08/question-mark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326052" y="266700"/>
            <a:ext cx="3831252" cy="49911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0" y="190500"/>
            <a:ext cx="5105400" cy="13335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rgbClr val="0070C0"/>
                </a:solidFill>
                <a:latin typeface="Rockwell" pitchFamily="18" charset="0"/>
              </a:rPr>
              <a:t>Questions and Discussion</a:t>
            </a:r>
            <a:endParaRPr lang="en-US" sz="4400" dirty="0">
              <a:solidFill>
                <a:srgbClr val="0070C0"/>
              </a:solidFill>
              <a:latin typeface="Rockwell" pitchFamily="18" charset="0"/>
            </a:endParaRPr>
          </a:p>
        </p:txBody>
      </p:sp>
      <p:sp>
        <p:nvSpPr>
          <p:cNvPr id="4" name="Subtitle 5"/>
          <p:cNvSpPr txBox="1">
            <a:spLocks/>
          </p:cNvSpPr>
          <p:nvPr/>
        </p:nvSpPr>
        <p:spPr>
          <a:xfrm>
            <a:off x="2819400" y="3924300"/>
            <a:ext cx="6248400" cy="9464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1638300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Dan </a:t>
            </a:r>
            <a:r>
              <a:rPr lang="en-US" dirty="0" err="1" smtClean="0"/>
              <a:t>Gariépy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dan.gariepy@ecy.wa.gov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Abbey Stockwell</a:t>
            </a:r>
          </a:p>
          <a:p>
            <a:r>
              <a:rPr lang="en-US" dirty="0" smtClean="0">
                <a:hlinkClick r:id="rId5"/>
              </a:rPr>
              <a:t>abbey.stockwell@ecy.wa.gov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28864"/>
            <a:ext cx="8763000" cy="11808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Stormwater Control Transfer Program Overview: </a:t>
            </a:r>
            <a:r>
              <a:rPr lang="en-US" i="1" dirty="0" smtClean="0"/>
              <a:t>What it is</a:t>
            </a:r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562100"/>
            <a:ext cx="8229600" cy="3771636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Alternative approach </a:t>
            </a:r>
            <a:r>
              <a:rPr lang="en-US" sz="2200" dirty="0" smtClean="0"/>
              <a:t>to satisfy permit requirements associated with flow control at new and redevelopment sites that…</a:t>
            </a:r>
          </a:p>
          <a:p>
            <a:r>
              <a:rPr lang="en-US" sz="2200" b="1" dirty="0" smtClean="0"/>
              <a:t>Accelerates environmental improvements </a:t>
            </a:r>
            <a:r>
              <a:rPr lang="en-US" sz="2200" dirty="0" smtClean="0"/>
              <a:t>in priority watersheds and is…</a:t>
            </a:r>
          </a:p>
          <a:p>
            <a:r>
              <a:rPr lang="en-US" sz="2200" dirty="0" smtClean="0"/>
              <a:t>Implemented through a </a:t>
            </a:r>
            <a:r>
              <a:rPr lang="en-US" sz="2200" b="1" dirty="0" smtClean="0"/>
              <a:t>basin planning provision </a:t>
            </a:r>
            <a:r>
              <a:rPr lang="en-US" sz="2200" dirty="0" smtClean="0"/>
              <a:t>in Phase I and II Municipal Stormwater Permits in…</a:t>
            </a:r>
          </a:p>
          <a:p>
            <a:r>
              <a:rPr lang="en-US" sz="2200" dirty="0" smtClean="0"/>
              <a:t>Western Washington.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5" y="484590"/>
            <a:ext cx="7053542" cy="11671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SCTP Overview: </a:t>
            </a:r>
            <a:r>
              <a:rPr lang="en-US" i="1" dirty="0" smtClean="0"/>
              <a:t>What it is not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52070"/>
            <a:ext cx="8001000" cy="3796230"/>
          </a:xfrm>
        </p:spPr>
        <p:txBody>
          <a:bodyPr>
            <a:noAutofit/>
          </a:bodyPr>
          <a:lstStyle/>
          <a:p>
            <a:r>
              <a:rPr lang="en-US" sz="2800" dirty="0" smtClean="0"/>
              <a:t>Relaxation of </a:t>
            </a:r>
            <a:r>
              <a:rPr lang="en-US" sz="2800" dirty="0" err="1" smtClean="0"/>
              <a:t>stormwater</a:t>
            </a:r>
            <a:r>
              <a:rPr lang="en-US" sz="2800" dirty="0" smtClean="0"/>
              <a:t> requirements </a:t>
            </a:r>
          </a:p>
          <a:p>
            <a:r>
              <a:rPr lang="en-US" sz="2800" dirty="0" smtClean="0"/>
              <a:t>Wetlands Mitigation Banking</a:t>
            </a:r>
          </a:p>
          <a:p>
            <a:r>
              <a:rPr lang="en-US" sz="2800" dirty="0" smtClean="0"/>
              <a:t>TMDL-driven pollutant trading</a:t>
            </a:r>
          </a:p>
          <a:p>
            <a:r>
              <a:rPr lang="en-US" sz="2800" dirty="0" smtClean="0"/>
              <a:t>An alternative to structural retrofitting required by Phase I permit</a:t>
            </a:r>
          </a:p>
          <a:p>
            <a:pPr lvl="1"/>
            <a:r>
              <a:rPr lang="en-US" sz="2400" dirty="0" smtClean="0"/>
              <a:t>Phase II permit does not require retrofitting  existing development with flow control or treatment BMPs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SCTP Guidance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57305"/>
            <a:ext cx="6775390" cy="3949701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Section I:</a:t>
            </a:r>
          </a:p>
          <a:p>
            <a:pPr lvl="1"/>
            <a:r>
              <a:rPr lang="en-US" sz="2000" dirty="0" smtClean="0"/>
              <a:t>Overview</a:t>
            </a:r>
          </a:p>
          <a:p>
            <a:pPr lvl="1"/>
            <a:r>
              <a:rPr lang="en-US" sz="2000" dirty="0" smtClean="0"/>
              <a:t>General Principles</a:t>
            </a:r>
          </a:p>
          <a:p>
            <a:pPr lvl="1"/>
            <a:r>
              <a:rPr lang="en-US" sz="2000" dirty="0" smtClean="0"/>
              <a:t>Key Elements</a:t>
            </a:r>
          </a:p>
          <a:p>
            <a:pPr lvl="1"/>
            <a:r>
              <a:rPr lang="en-US" sz="2000" dirty="0" smtClean="0"/>
              <a:t>Specific Guidelines</a:t>
            </a:r>
          </a:p>
          <a:p>
            <a:r>
              <a:rPr lang="en-US" sz="2200" dirty="0" smtClean="0"/>
              <a:t>Section II: Prioritization Analysis Support &amp; Principles</a:t>
            </a:r>
          </a:p>
          <a:p>
            <a:r>
              <a:rPr lang="en-US" sz="2200" dirty="0" smtClean="0"/>
              <a:t>Section III: Effectiveness Monitoring Plan Considerations</a:t>
            </a:r>
          </a:p>
          <a:p>
            <a:r>
              <a:rPr lang="en-US" sz="2200" dirty="0" smtClean="0"/>
              <a:t>Section IV: Determining  Debits/Credits &amp; Tracking Transfers</a:t>
            </a:r>
          </a:p>
          <a:p>
            <a:endParaRPr lang="en-US" sz="2200" dirty="0" smtClean="0"/>
          </a:p>
          <a:p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I: General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356602" indent="-356602">
              <a:buFont typeface="+mj-lt"/>
              <a:buAutoNum type="arabicPeriod"/>
            </a:pPr>
            <a:r>
              <a:rPr lang="en-US" sz="1900" dirty="0" smtClean="0"/>
              <a:t>Environmental Goal: Full attainment of WQS</a:t>
            </a:r>
          </a:p>
          <a:p>
            <a:pPr marL="356602" indent="-356602">
              <a:buFont typeface="+mj-lt"/>
              <a:buAutoNum type="arabicPeriod"/>
            </a:pPr>
            <a:r>
              <a:rPr lang="en-US" sz="1900" dirty="0" smtClean="0"/>
              <a:t>NO increased stormwater impacts to any receiving water</a:t>
            </a:r>
          </a:p>
          <a:p>
            <a:pPr marL="356602" indent="-356602">
              <a:buFont typeface="+mj-lt"/>
              <a:buAutoNum type="arabicPeriod"/>
            </a:pPr>
            <a:r>
              <a:rPr lang="en-US" sz="1900" dirty="0" smtClean="0"/>
              <a:t>Directs </a:t>
            </a:r>
            <a:r>
              <a:rPr lang="en-US" sz="1900" dirty="0" err="1" smtClean="0"/>
              <a:t>stormwater</a:t>
            </a:r>
            <a:r>
              <a:rPr lang="en-US" sz="1900" dirty="0" smtClean="0"/>
              <a:t>  improvements to “priority watersheds”</a:t>
            </a:r>
          </a:p>
          <a:p>
            <a:pPr marL="356602" indent="-356602">
              <a:buFont typeface="+mj-lt"/>
              <a:buAutoNum type="arabicPeriod"/>
            </a:pPr>
            <a:r>
              <a:rPr lang="en-US" sz="1900" dirty="0" smtClean="0"/>
              <a:t>Prioritization is science-based</a:t>
            </a:r>
          </a:p>
          <a:p>
            <a:pPr marL="356602" indent="-356602">
              <a:buFont typeface="+mj-lt"/>
              <a:buAutoNum type="arabicPeriod"/>
            </a:pPr>
            <a:r>
              <a:rPr lang="en-US" sz="1900" dirty="0" smtClean="0"/>
              <a:t>Ecology approval required</a:t>
            </a:r>
          </a:p>
          <a:p>
            <a:pPr marL="356602" indent="-356602">
              <a:buFont typeface="+mj-lt"/>
              <a:buAutoNum type="arabicPeriod"/>
            </a:pPr>
            <a:r>
              <a:rPr lang="en-US" sz="1900" dirty="0" smtClean="0"/>
              <a:t>Other, more stringent requirements may still apply</a:t>
            </a:r>
          </a:p>
          <a:p>
            <a:pPr lvl="1"/>
            <a:r>
              <a:rPr lang="en-US" sz="1600" dirty="0" smtClean="0"/>
              <a:t>TMDLs</a:t>
            </a:r>
          </a:p>
          <a:p>
            <a:pPr lvl="1"/>
            <a:r>
              <a:rPr lang="en-US" sz="1600" dirty="0" smtClean="0"/>
              <a:t>S4.F.3. adaptive management</a:t>
            </a:r>
          </a:p>
          <a:p>
            <a:pPr lvl="1"/>
            <a:r>
              <a:rPr lang="en-US" sz="1600" dirty="0" smtClean="0"/>
              <a:t>Future stormwater requirements</a:t>
            </a:r>
          </a:p>
          <a:p>
            <a:endParaRPr lang="en-US" dirty="0"/>
          </a:p>
        </p:txBody>
      </p:sp>
      <p:pic>
        <p:nvPicPr>
          <p:cNvPr id="7" name="Picture 2" descr="C:\Users\ajrheaume\AppData\Local\Microsoft\Windows\Temporary Internet Files\Content.IE5\L7V964YY\MP900262827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8700" y="1988061"/>
            <a:ext cx="3657600" cy="24627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14" y="237743"/>
            <a:ext cx="8556386" cy="1167108"/>
          </a:xfrm>
        </p:spPr>
        <p:txBody>
          <a:bodyPr>
            <a:normAutofit/>
          </a:bodyPr>
          <a:lstStyle/>
          <a:p>
            <a:r>
              <a:rPr lang="en-US" dirty="0" smtClean="0"/>
              <a:t>Section I: Key Program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629" y="1223494"/>
            <a:ext cx="5013101" cy="4164168"/>
          </a:xfrm>
        </p:spPr>
        <p:txBody>
          <a:bodyPr>
            <a:noAutofit/>
          </a:bodyPr>
          <a:lstStyle/>
          <a:p>
            <a:pPr marL="356602" indent="-356602">
              <a:buFont typeface="+mj-lt"/>
              <a:buAutoNum type="arabicPeriod"/>
            </a:pPr>
            <a:r>
              <a:rPr lang="en-US" sz="1900" dirty="0" smtClean="0"/>
              <a:t>Replaced  and New Surface Transfers to high priority watershed</a:t>
            </a:r>
            <a:endParaRPr lang="en-US" sz="1900" u="sng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900" dirty="0" smtClean="0"/>
              <a:t>Municipal </a:t>
            </a:r>
            <a:r>
              <a:rPr lang="en-US" sz="1900" dirty="0"/>
              <a:t>permittee verifies facility long-term </a:t>
            </a:r>
            <a:r>
              <a:rPr lang="en-US" sz="1900" dirty="0" smtClean="0"/>
              <a:t>O&amp;M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Offsite facilities  must be online before transfers </a:t>
            </a:r>
            <a:r>
              <a:rPr lang="en-US" sz="1900" dirty="0" smtClean="0"/>
              <a:t>allowed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A</a:t>
            </a:r>
            <a:r>
              <a:rPr lang="en-US" sz="1900" dirty="0" smtClean="0"/>
              <a:t>lways match pre-project condition at project site</a:t>
            </a:r>
          </a:p>
          <a:p>
            <a:pPr marL="624053" lvl="1" indent="-267451"/>
            <a:r>
              <a:rPr lang="en-US" sz="1600" dirty="0" smtClean="0"/>
              <a:t>Only the “improvement” may be transferred</a:t>
            </a:r>
          </a:p>
          <a:p>
            <a:pPr marL="401177" indent="-356602">
              <a:buFont typeface="+mj-lt"/>
              <a:buAutoNum type="arabicPeriod"/>
            </a:pPr>
            <a:endParaRPr lang="en-US" sz="1700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9545" y="1459604"/>
            <a:ext cx="2613128" cy="35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Section I: Key Program Elements, </a:t>
            </a:r>
            <a:r>
              <a:rPr lang="en-US" sz="2500" i="1" dirty="0" smtClean="0"/>
              <a:t>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9" y="1409701"/>
            <a:ext cx="7543801" cy="3733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endParaRPr lang="en-US" sz="1900" dirty="0" smtClean="0"/>
          </a:p>
          <a:p>
            <a:pPr marL="356602" indent="-356602">
              <a:buFont typeface="+mj-lt"/>
              <a:buAutoNum type="arabicPeriod" startAt="5"/>
            </a:pPr>
            <a:r>
              <a:rPr lang="en-US" sz="1900" dirty="0" smtClean="0"/>
              <a:t>Permittee must track flow control transfers</a:t>
            </a:r>
            <a:r>
              <a:rPr lang="en-US" sz="1700" dirty="0" smtClean="0"/>
              <a:t> </a:t>
            </a:r>
          </a:p>
          <a:p>
            <a:pPr marL="356602" indent="-356602">
              <a:buFont typeface="+mj-lt"/>
              <a:buAutoNum type="arabicPeriod" startAt="5"/>
            </a:pPr>
            <a:endParaRPr lang="en-US" sz="1700" dirty="0" smtClean="0"/>
          </a:p>
          <a:p>
            <a:pPr marL="356602" indent="-356602">
              <a:buFont typeface="+mj-lt"/>
              <a:buAutoNum type="arabicPeriod" startAt="5"/>
            </a:pPr>
            <a:r>
              <a:rPr lang="en-US" sz="1900" dirty="0"/>
              <a:t>Annual reporting/accounting to Ecology </a:t>
            </a:r>
            <a:endParaRPr lang="en-US" sz="1900" dirty="0" smtClean="0"/>
          </a:p>
          <a:p>
            <a:pPr marL="356602" indent="-356602">
              <a:buFont typeface="+mj-lt"/>
              <a:buAutoNum type="arabicPeriod" startAt="5"/>
            </a:pPr>
            <a:endParaRPr lang="en-US" sz="1900" dirty="0" smtClean="0"/>
          </a:p>
          <a:p>
            <a:pPr marL="356602" indent="-356602">
              <a:buFont typeface="+mj-lt"/>
              <a:buAutoNum type="arabicPeriod" startAt="5"/>
            </a:pPr>
            <a:r>
              <a:rPr lang="en-US" sz="1900" dirty="0" smtClean="0"/>
              <a:t>Dedicated fee-in-lieu accounts + capacity tracking</a:t>
            </a:r>
          </a:p>
          <a:p>
            <a:pPr marL="356602" indent="-356602">
              <a:buFont typeface="+mj-lt"/>
              <a:buAutoNum type="arabicPeriod" startAt="5"/>
            </a:pPr>
            <a:endParaRPr lang="en-US" sz="1900" dirty="0" smtClean="0"/>
          </a:p>
          <a:p>
            <a:pPr marL="356602" indent="-356602">
              <a:buNone/>
            </a:pPr>
            <a:endParaRPr lang="en-US" sz="1900" dirty="0" smtClean="0"/>
          </a:p>
          <a:p>
            <a:pPr marL="356602" indent="-356602">
              <a:buNone/>
            </a:pPr>
            <a:endParaRPr lang="en-US" sz="1900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I: Guideline Tables (ex.) 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0897" y="1062099"/>
          <a:ext cx="8615513" cy="4228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4" imgW="6099983" imgH="2993383" progId="Word.Document.12">
                  <p:embed/>
                </p:oleObj>
              </mc:Choice>
              <mc:Fallback>
                <p:oleObj name="Document" r:id="rId4" imgW="6099983" imgH="2993383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897" y="1062099"/>
                        <a:ext cx="8615513" cy="4228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170A0CB9B1DF46B85E98F9694FB80B" ma:contentTypeVersion="2" ma:contentTypeDescription="Create a new document." ma:contentTypeScope="" ma:versionID="fb9b22275c953ba6e917a47ff543b7ee">
  <xsd:schema xmlns:xsd="http://www.w3.org/2001/XMLSchema" xmlns:p="http://schemas.microsoft.com/office/2006/metadata/properties" xmlns:ns2="http://schemas.microsoft.com/sharepoint/v3/fields" xmlns:ns3="7f1be82e-8dc2-45eb-8697-02ab8b60bce6" targetNamespace="http://schemas.microsoft.com/office/2006/metadata/properties" ma:root="true" ma:fieldsID="f30b119d1b7e4de1b99ddeb19c421073" ns2:_="" ns3:_="">
    <xsd:import namespace="http://schemas.microsoft.com/sharepoint/v3/fields"/>
    <xsd:import namespace="7f1be82e-8dc2-45eb-8697-02ab8b60bce6"/>
    <xsd:element name="properties">
      <xsd:complexType>
        <xsd:sequence>
          <xsd:element name="documentManagement">
            <xsd:complexType>
              <xsd:all>
                <xsd:element ref="ns2:_Version" minOccurs="0"/>
                <xsd:element ref="ns3:Category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Version" ma:index="8" nillable="true" ma:displayName="Version" ma:internalName="_Version">
      <xsd:simpleType>
        <xsd:restriction base="dms:Text"/>
      </xsd:simpleType>
    </xsd:element>
  </xsd:schema>
  <xsd:schema xmlns:xsd="http://www.w3.org/2001/XMLSchema" xmlns:dms="http://schemas.microsoft.com/office/2006/documentManagement/types" targetNamespace="7f1be82e-8dc2-45eb-8697-02ab8b60bce6" elementFormDefault="qualified">
    <xsd:import namespace="http://schemas.microsoft.com/office/2006/documentManagement/types"/>
    <xsd:element name="Category" ma:index="9" nillable="true" ma:displayName="Category" ma:description="topic this document relates too" ma:internalName="Categor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_Version xmlns="http://schemas.microsoft.com/sharepoint/v3/fields" xsi:nil="true"/>
    <Category xmlns="7f1be82e-8dc2-45eb-8697-02ab8b60bce6" xsi:nil="true"/>
  </documentManagement>
</p:properties>
</file>

<file path=customXml/itemProps1.xml><?xml version="1.0" encoding="utf-8"?>
<ds:datastoreItem xmlns:ds="http://schemas.openxmlformats.org/officeDocument/2006/customXml" ds:itemID="{2530BB85-E446-4054-BD77-D4DB921E3A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7f1be82e-8dc2-45eb-8697-02ab8b60bce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E647F1A-BF02-4520-96E2-512853620F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B02CE9-C842-4364-B4B7-D0E6570675C7}">
  <ds:schemaRefs>
    <ds:schemaRef ds:uri="http://www.w3.org/XML/1998/namespace"/>
    <ds:schemaRef ds:uri="http://schemas.microsoft.com/office/2006/documentManagement/types"/>
    <ds:schemaRef ds:uri="http://schemas.microsoft.com/sharepoint/v3/fields"/>
    <ds:schemaRef ds:uri="http://purl.org/dc/elements/1.1/"/>
    <ds:schemaRef ds:uri="http://purl.org/dc/terms/"/>
    <ds:schemaRef ds:uri="http://schemas.openxmlformats.org/package/2006/metadata/core-properties"/>
    <ds:schemaRef ds:uri="7f1be82e-8dc2-45eb-8697-02ab8b60bce6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647</Words>
  <Application>Microsoft Office PowerPoint</Application>
  <PresentationFormat>On-screen Show (16:10)</PresentationFormat>
  <Paragraphs>145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Adobe Kaiti Std R</vt:lpstr>
      <vt:lpstr>Arial</vt:lpstr>
      <vt:lpstr>Calibri</vt:lpstr>
      <vt:lpstr>Century Gothic</vt:lpstr>
      <vt:lpstr>Rockwell</vt:lpstr>
      <vt:lpstr>Office Theme</vt:lpstr>
      <vt:lpstr>Document</vt:lpstr>
      <vt:lpstr>Stormwater Control Transfer Program Overview  January 31, 2018</vt:lpstr>
      <vt:lpstr>Stormwater Control Transfer Program (SCTP) Background</vt:lpstr>
      <vt:lpstr>Stormwater Control Transfer Program Overview: What it is</vt:lpstr>
      <vt:lpstr>SCTP Overview: What it is not</vt:lpstr>
      <vt:lpstr>SCTP Guidance Overview</vt:lpstr>
      <vt:lpstr>Section I: General Principles</vt:lpstr>
      <vt:lpstr>Section I: Key Program Elements</vt:lpstr>
      <vt:lpstr>Section I: Key Program Elements, cont’d</vt:lpstr>
      <vt:lpstr>Section I: Guideline Tables (ex.) </vt:lpstr>
      <vt:lpstr>Section II: Prioritization Analysis</vt:lpstr>
      <vt:lpstr>Section II: Prioritization Principles to Consider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III: Monitoring </vt:lpstr>
      <vt:lpstr>Section IV: Capacity Credit Calculations &amp; Facility Options</vt:lpstr>
      <vt:lpstr>Section IV: Facility Transfer Tracking</vt:lpstr>
      <vt:lpstr>Where is this guidance now?</vt:lpstr>
      <vt:lpstr>Where is it heading?</vt:lpstr>
      <vt:lpstr>PowerPoint Presentation</vt:lpstr>
    </vt:vector>
  </TitlesOfParts>
  <Company>WA Department of Ecology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20_BCitR presentationSWCTP</dc:title>
  <dc:creator>cast461</dc:creator>
  <cp:lastModifiedBy>Larson-Pugh, Laurie J</cp:lastModifiedBy>
  <cp:revision>109</cp:revision>
  <cp:lastPrinted>2018-02-14T20:14:45Z</cp:lastPrinted>
  <dcterms:created xsi:type="dcterms:W3CDTF">2014-07-25T19:35:40Z</dcterms:created>
  <dcterms:modified xsi:type="dcterms:W3CDTF">2018-02-14T20:52:43Z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0x0101004C170A0CB9B1DF46B85E98F9694FB80B</vt:lpwstr>
  </property>
  <property fmtid="{D5CDD505-2E9C-101B-9397-08002B2CF9AE}" pid="3" name="Workgroup">
    <vt:lpwstr>--</vt:lpwstr>
  </property>
</Properties>
</file>