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6.xml.rels" ContentType="application/vnd.openxmlformats-package.relationships+xml"/>
  <Override PartName="/ppt/slideLayouts/slideLayout1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_rels/notesSlide9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7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_rels/presentation.xml.rels" ContentType="application/vnd.openxmlformats-package.relationships+xml"/>
  <Override PartName="/ppt/media/image46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19.jpeg" ContentType="image/jpeg"/>
  <Override PartName="/ppt/media/image20.jpeg" ContentType="image/jpeg"/>
  <Override PartName="/ppt/media/image4.jpeg" ContentType="image/jpeg"/>
  <Override PartName="/ppt/media/image38.png" ContentType="image/png"/>
  <Override PartName="/ppt/media/image10.jpeg" ContentType="image/jpeg"/>
  <Override PartName="/ppt/media/image34.png" ContentType="image/png"/>
  <Override PartName="/ppt/media/image14.wmf" ContentType="image/x-wmf"/>
  <Override PartName="/ppt/media/image21.jpeg" ContentType="image/jpeg"/>
  <Override PartName="/ppt/media/image48.png" ContentType="image/png"/>
  <Override PartName="/ppt/media/image5.jpeg" ContentType="image/jpeg"/>
  <Override PartName="/ppt/media/image44.png" ContentType="image/png"/>
  <Override PartName="/ppt/media/image11.jpeg" ContentType="image/jpeg"/>
  <Override PartName="/ppt/media/image12.jpeg" ContentType="image/jpeg"/>
  <Override PartName="/ppt/media/image16.png" ContentType="image/png"/>
  <Override PartName="/ppt/media/image18.jpeg" ContentType="image/jpeg"/>
  <Override PartName="/ppt/media/image3.jpeg" ContentType="image/jpeg"/>
  <Override PartName="/ppt/media/image28.png" ContentType="image/png"/>
  <Override PartName="/ppt/media/image23.jpeg" ContentType="image/jpeg"/>
  <Override PartName="/ppt/media/image15.png" ContentType="image/png"/>
  <Override PartName="/ppt/media/image7.jpeg" ContentType="image/jpeg"/>
  <Override PartName="/ppt/media/image49.png" ContentType="image/png"/>
  <Override PartName="/ppt/media/image50.png" ContentType="image/png"/>
  <Override PartName="/ppt/media/image17.jpeg" ContentType="image/jpeg"/>
  <Override PartName="/ppt/media/image13.png" ContentType="image/png"/>
  <Override PartName="/ppt/media/image1.png" ContentType="image/png"/>
  <Override PartName="/ppt/media/image36.png" ContentType="image/png"/>
  <Override PartName="/ppt/media/image8.jpeg" ContentType="image/jpeg"/>
  <Override PartName="/ppt/media/image6.png" ContentType="image/png"/>
  <Override PartName="/ppt/media/image22.png" ContentType="image/png"/>
  <Override PartName="/ppt/media/image2.png" ContentType="image/png"/>
  <Override PartName="/ppt/media/image9.png" ContentType="image/png"/>
  <Override PartName="/ppt/media/image24.png" ContentType="image/png"/>
  <Override PartName="/ppt/media/image25.jpeg" ContentType="image/jpeg"/>
  <Override PartName="/ppt/media/image35.png" ContentType="image/png"/>
  <Override PartName="/ppt/media/image37.png" ContentType="image/png"/>
  <Override PartName="/ppt/media/image26.wmf" ContentType="image/x-wmf"/>
  <Override PartName="/ppt/media/image40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45.jpeg" ContentType="image/jpeg"/>
  <Override PartName="/ppt/media/image47.jpeg" ContentType="image/jpeg"/>
  <Override PartName="/ppt/media/image32.png" ContentType="image/png"/>
  <Override PartName="/ppt/media/image33.png" ContentType="image/png"/>
  <Override PartName="/ppt/media/image39.png" ContentType="image/png"/>
  <Override PartName="/ppt/slides/_rels/slide19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3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9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30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36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35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19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ffffff"/>
                </a:solidFill>
                <a:latin typeface="Tw Cen MT"/>
              </a:rPr>
              <a:t>Click to move the slide</a:t>
            </a:r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8F6AA9F7-A0D4-4ADF-B2EC-4C96085970F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extShape 1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+mn-ea"/>
              </a:rPr>
              <a:t>Landscape Characterization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29" name="TextShape 2"/>
          <p:cNvSpPr txBox="1"/>
          <p:nvPr/>
        </p:nvSpPr>
        <p:spPr>
          <a:xfrm>
            <a:off x="388476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6/28/05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DC757EC-C4DA-4534-B87D-CC4CE5A99FFB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32" name="PlaceHolder 5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+mn-ea"/>
              </a:rPr>
              <a:t>Landscape Characterization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08" name="TextShape 2"/>
          <p:cNvSpPr txBox="1"/>
          <p:nvPr/>
        </p:nvSpPr>
        <p:spPr>
          <a:xfrm>
            <a:off x="388476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6/28/05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0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7A30BEA-F9EF-47F5-9E41-02901A793303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11" name="PlaceHolder 5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extShape 1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+mn-ea"/>
              </a:rPr>
              <a:t>Landscape Characterization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34" name="TextShape 2"/>
          <p:cNvSpPr txBox="1"/>
          <p:nvPr/>
        </p:nvSpPr>
        <p:spPr>
          <a:xfrm>
            <a:off x="388476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6/28/05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3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BFB118F-C248-49A1-91AB-21B3A250ECB7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36" name="PlaceHolder 4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37" name="PlaceHolder 5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Shape 1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+mn-ea"/>
              </a:rPr>
              <a:t>Landscape Characterization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39" name="TextShape 2"/>
          <p:cNvSpPr txBox="1"/>
          <p:nvPr/>
        </p:nvSpPr>
        <p:spPr>
          <a:xfrm>
            <a:off x="388476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6/28/05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B09B473-5C21-4B63-898C-EBB9320A3288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41" name="PlaceHolder 4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42" name="PlaceHolder 5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Shape 1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+mn-ea"/>
              </a:rPr>
              <a:t>Landscape Characterization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44" name="TextShape 2"/>
          <p:cNvSpPr txBox="1"/>
          <p:nvPr/>
        </p:nvSpPr>
        <p:spPr>
          <a:xfrm>
            <a:off x="388476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6/28/05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4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FD79ACD-C29D-4FEE-8446-3F56F3E4B41B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46" name="PlaceHolder 4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47" name="PlaceHolder 5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Shape 1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+mn-ea"/>
              </a:rPr>
              <a:t>Landscape Characterization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49" name="TextShape 2"/>
          <p:cNvSpPr txBox="1"/>
          <p:nvPr/>
        </p:nvSpPr>
        <p:spPr>
          <a:xfrm>
            <a:off x="388476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6/28/05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5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7C0965C-5005-4FB3-B5D5-80B165C9E9B7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51" name="PlaceHolder 4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52" name="PlaceHolder 5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Shape 1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+mn-ea"/>
              </a:rPr>
              <a:t>Landscape Characterization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13" name="TextShape 2"/>
          <p:cNvSpPr txBox="1"/>
          <p:nvPr/>
        </p:nvSpPr>
        <p:spPr>
          <a:xfrm>
            <a:off x="388476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6/28/05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1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2900ED6-2229-4BBD-837C-731442A23086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16" name="PlaceHolder 5"/>
          <p:cNvSpPr>
            <a:spLocks noGrp="1"/>
          </p:cNvSpPr>
          <p:nvPr>
            <p:ph type="body"/>
          </p:nvPr>
        </p:nvSpPr>
        <p:spPr>
          <a:xfrm>
            <a:off x="703440" y="4416480"/>
            <a:ext cx="5603400" cy="41828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See Beechie et al.  2010.   Process Based Principals for Restoration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41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02E19DC-B9FA-4B98-9A5E-B33B43465D4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rmAutofit fontScale="56000"/>
          </a:bodyPr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Illustrates the basic conflict that exists at regulatory agencies like WDOE with programs regulating environmental impacts for water quality, water resources and land use/habitat and each program requiring absolute proof for causality (impact connection with environmental response) but not having the data to demonstrate that.  This approach has basically arisen out of a fear of lawsuits  and has made agencies somewhat closed to the idea of accepting a certain “degree of risk” in identifying “solutions” to environmental problems.   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Mention how scientists, planners, decision makers might deal with uncertainty.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What should we do, what actions can we take, before we understand all mechanisms?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1AFFE9E-ECFA-4531-8BB8-C2DDE8CA8759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Shape 1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+mn-ea"/>
              </a:rPr>
              <a:t>Landscape Characterization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24" name="TextShape 2"/>
          <p:cNvSpPr txBox="1"/>
          <p:nvPr/>
        </p:nvSpPr>
        <p:spPr>
          <a:xfrm>
            <a:off x="388476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6/28/05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E2F943-D2D7-4B4A-829B-20F88D3B82F0}" type="slidenum">
              <a:rPr b="0" lang="en-US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26" name="PlaceHolder 4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27" name="PlaceHolder 5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1087092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816840" y="3948480"/>
            <a:ext cx="1087092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16840" y="394848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387480" y="394848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492440" y="160020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8168040" y="160020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816840" y="394848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4492440" y="394848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8168040" y="394848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816840" y="1600200"/>
            <a:ext cx="10870920" cy="4495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1087092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816840" y="228600"/>
            <a:ext cx="10870920" cy="459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816840" y="394848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816840" y="1600200"/>
            <a:ext cx="10870920" cy="4495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387480" y="394848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816840" y="3948480"/>
            <a:ext cx="1087092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1087092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816840" y="3948480"/>
            <a:ext cx="1087092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816840" y="394848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387480" y="394848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492440" y="160020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8168040" y="160020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816840" y="394848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4492440" y="394848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8168040" y="394848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816840" y="1600200"/>
            <a:ext cx="10870920" cy="4495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1087092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1087092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816840" y="228600"/>
            <a:ext cx="10870920" cy="459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16840" y="394848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387480" y="394848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16840" y="3948480"/>
            <a:ext cx="1087092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1087092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816840" y="3948480"/>
            <a:ext cx="1087092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816840" y="394848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6387480" y="394848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492440" y="160020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8168040" y="160020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816840" y="394848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body"/>
          </p:nvPr>
        </p:nvSpPr>
        <p:spPr>
          <a:xfrm>
            <a:off x="4492440" y="394848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 type="body"/>
          </p:nvPr>
        </p:nvSpPr>
        <p:spPr>
          <a:xfrm>
            <a:off x="8168040" y="3948480"/>
            <a:ext cx="350028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816840" y="228600"/>
            <a:ext cx="10870920" cy="459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816840" y="394848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449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387480" y="394848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81684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387480" y="1600200"/>
            <a:ext cx="530496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816840" y="3948480"/>
            <a:ext cx="10870920" cy="214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7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0" y="1235160"/>
            <a:ext cx="12191760" cy="31860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blurRad="38100" dir="5400000" dist="2988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" name="CustomShape 2" hidden="1"/>
          <p:cNvSpPr/>
          <p:nvPr/>
        </p:nvSpPr>
        <p:spPr>
          <a:xfrm>
            <a:off x="0" y="1279440"/>
            <a:ext cx="711000" cy="2282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38100" dir="5400000" dist="2988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 hidden="1"/>
          <p:cNvSpPr/>
          <p:nvPr/>
        </p:nvSpPr>
        <p:spPr>
          <a:xfrm>
            <a:off x="787320" y="1279440"/>
            <a:ext cx="11404080" cy="2282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760">
            <a:noFill/>
          </a:ln>
          <a:effectLst>
            <a:outerShdw blurRad="38100" dir="5400000" dist="2988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5970600"/>
            <a:ext cx="12191760" cy="88704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blurRad="38100" dir="5400000" dist="2988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-12600" y="6053040"/>
            <a:ext cx="2998800" cy="7124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38100" dir="5400000" dist="2988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3145320" y="6043680"/>
            <a:ext cx="9046440" cy="7138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760">
            <a:noFill/>
          </a:ln>
          <a:effectLst>
            <a:outerShdw blurRad="38100" dir="5400000" dist="2988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3149640" y="4038480"/>
            <a:ext cx="8635680" cy="182844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 cap="all">
                <a:solidFill>
                  <a:srgbClr val="ebddc3"/>
                </a:solidFill>
                <a:latin typeface="Tw Cen MT"/>
              </a:rPr>
              <a:t>Click to edit Master title style</a:t>
            </a:r>
            <a:endParaRPr b="0" lang="en-US" sz="4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dt"/>
          </p:nvPr>
        </p:nvSpPr>
        <p:spPr>
          <a:xfrm>
            <a:off x="101520" y="6068880"/>
            <a:ext cx="2742840" cy="68544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1A101646-14BC-4319-9514-B0C8B5657570}" type="datetime">
              <a:rPr b="0" lang="en-US" sz="2000" spc="-1" strike="noStrike">
                <a:solidFill>
                  <a:srgbClr val="8b887d"/>
                </a:solidFill>
                <a:latin typeface="Arial"/>
              </a:rPr>
              <a:t>10/16/20</a:t>
            </a:fld>
            <a:endParaRPr b="0" lang="en-US" sz="2000" spc="-1" strike="noStrike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ftr"/>
          </p:nvPr>
        </p:nvSpPr>
        <p:spPr>
          <a:xfrm>
            <a:off x="2781360" y="236520"/>
            <a:ext cx="7822800" cy="36468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sldNum"/>
          </p:nvPr>
        </p:nvSpPr>
        <p:spPr>
          <a:xfrm>
            <a:off x="10667880" y="228600"/>
            <a:ext cx="1117080" cy="380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DD379F5E-D082-4970-BA44-94754F90E442}" type="slidenum">
              <a:rPr b="1" lang="en-US" sz="1400" spc="-1" strike="noStrike">
                <a:solidFill>
                  <a:srgbClr val="bcb7a8"/>
                </a:solidFill>
                <a:latin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900" spc="-1" strike="noStrike">
                <a:solidFill>
                  <a:srgbClr val="ffffff"/>
                </a:solidFill>
                <a:latin typeface="Tw Cen MT"/>
              </a:rPr>
              <a:t>Click to edit the outline text format</a:t>
            </a:r>
            <a:endParaRPr b="0" lang="en-US" sz="2900" spc="-1" strike="noStrike">
              <a:solidFill>
                <a:srgbClr val="ffffff"/>
              </a:solidFill>
              <a:latin typeface="Tw Cen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300" spc="-1" strike="noStrike">
                <a:solidFill>
                  <a:srgbClr val="ffffff"/>
                </a:solidFill>
                <a:latin typeface="Tw Cen MT"/>
              </a:rPr>
              <a:t>Second Outline Level</a:t>
            </a:r>
            <a:endParaRPr b="0" lang="en-US" sz="2300" spc="-1" strike="noStrike">
              <a:solidFill>
                <a:srgbClr val="ffffff"/>
              </a:solidFill>
              <a:latin typeface="Tw Cen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Tw Cen MT"/>
              </a:rPr>
              <a:t>Third Outline Level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Tw Cen MT"/>
              </a:rPr>
              <a:t>Fourth Outline Level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Tw Cen MT"/>
              </a:rPr>
              <a:t>Fifth Outline Level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Tw Cen MT"/>
              </a:rPr>
              <a:t>Sixth Outline Level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Tw Cen MT"/>
              </a:rPr>
              <a:t>Seventh Outline Level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0" y="1235160"/>
            <a:ext cx="12191760" cy="31860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blurRad="38100" dir="5400000" dist="2988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8" name="CustomShape 2"/>
          <p:cNvSpPr/>
          <p:nvPr/>
        </p:nvSpPr>
        <p:spPr>
          <a:xfrm>
            <a:off x="0" y="1279440"/>
            <a:ext cx="711000" cy="2282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38100" dir="5400000" dist="2988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" name="CustomShape 3"/>
          <p:cNvSpPr/>
          <p:nvPr/>
        </p:nvSpPr>
        <p:spPr>
          <a:xfrm>
            <a:off x="787320" y="1279440"/>
            <a:ext cx="11404080" cy="2282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760">
            <a:noFill/>
          </a:ln>
          <a:effectLst>
            <a:outerShdw blurRad="38100" dir="5400000" dist="2988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0" name="PlaceHolder 4"/>
          <p:cNvSpPr>
            <a:spLocks noGrp="1"/>
          </p:cNvSpPr>
          <p:nvPr>
            <p:ph type="title"/>
          </p:nvPr>
        </p:nvSpPr>
        <p:spPr>
          <a:xfrm>
            <a:off x="816840" y="228600"/>
            <a:ext cx="10870920" cy="9903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body"/>
          </p:nvPr>
        </p:nvSpPr>
        <p:spPr>
          <a:xfrm>
            <a:off x="816840" y="1600200"/>
            <a:ext cx="10870920" cy="4495320"/>
          </a:xfrm>
          <a:prstGeom prst="rect">
            <a:avLst/>
          </a:prstGeom>
        </p:spPr>
        <p:txBody>
          <a:bodyPr>
            <a:noAutofit/>
          </a:bodyPr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Click to edit Master text styles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lvl="1" marL="639720" indent="-272520">
              <a:lnSpc>
                <a:spcPct val="10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charset="2"/>
              <a:buChar char=""/>
            </a:pPr>
            <a:r>
              <a:rPr b="0" lang="en-US" sz="2600" spc="-1" strike="noStrike">
                <a:solidFill>
                  <a:srgbClr val="000000"/>
                </a:solidFill>
                <a:latin typeface="Tw Cen MT"/>
              </a:rPr>
              <a:t>Second level</a:t>
            </a:r>
            <a:endParaRPr b="0" lang="en-US" sz="2600" spc="-1" strike="noStrike">
              <a:solidFill>
                <a:srgbClr val="000000"/>
              </a:solidFill>
              <a:latin typeface="Tw Cen MT"/>
            </a:endParaRPr>
          </a:p>
          <a:p>
            <a:pPr lvl="2" marL="914400" indent="-228240">
              <a:lnSpc>
                <a:spcPct val="100000"/>
              </a:lnSpc>
              <a:spcBef>
                <a:spcPts val="499"/>
              </a:spcBef>
              <a:buClr>
                <a:srgbClr val="dd8047"/>
              </a:buClr>
              <a:buSzPct val="75000"/>
              <a:buFont typeface="Wingdings" charset="2"/>
              <a:buChar char=""/>
            </a:pPr>
            <a:r>
              <a:rPr b="0" lang="en-US" sz="2300" spc="-1" strike="noStrike">
                <a:solidFill>
                  <a:srgbClr val="000000"/>
                </a:solidFill>
                <a:latin typeface="Tw Cen MT"/>
              </a:rPr>
              <a:t>Third level</a:t>
            </a:r>
            <a:endParaRPr b="0" lang="en-US" sz="2300" spc="-1" strike="noStrike">
              <a:solidFill>
                <a:srgbClr val="000000"/>
              </a:solidFill>
              <a:latin typeface="Tw Cen MT"/>
            </a:endParaRPr>
          </a:p>
          <a:p>
            <a:pPr lvl="3" marL="1371600" indent="-228240">
              <a:lnSpc>
                <a:spcPct val="100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Tw Cen MT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Tw Cen MT"/>
            </a:endParaRPr>
          </a:p>
          <a:p>
            <a:pPr lvl="4" marL="1828800" indent="-228240">
              <a:lnSpc>
                <a:spcPct val="100000"/>
              </a:lnSpc>
              <a:spcBef>
                <a:spcPts val="400"/>
              </a:spcBef>
              <a:buClr>
                <a:srgbClr val="d8b25c"/>
              </a:buClr>
              <a:buSzPct val="65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Tw Cen MT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2" name="PlaceHolder 6"/>
          <p:cNvSpPr>
            <a:spLocks noGrp="1"/>
          </p:cNvSpPr>
          <p:nvPr>
            <p:ph type="dt"/>
          </p:nvPr>
        </p:nvSpPr>
        <p:spPr>
          <a:xfrm>
            <a:off x="8128080" y="6248520"/>
            <a:ext cx="3555720" cy="36468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fld id="{A494309E-7D6E-4B20-8C4F-DE11D3CE31AB}" type="datetime">
              <a:rPr b="0" lang="en-US" sz="1400" spc="-1" strike="noStrike">
                <a:solidFill>
                  <a:srgbClr val="bcb8a9"/>
                </a:solidFill>
                <a:latin typeface="Arial"/>
              </a:rPr>
              <a:t>10/16/20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3" name="PlaceHolder 7"/>
          <p:cNvSpPr>
            <a:spLocks noGrp="1"/>
          </p:cNvSpPr>
          <p:nvPr>
            <p:ph type="ftr"/>
          </p:nvPr>
        </p:nvSpPr>
        <p:spPr>
          <a:xfrm>
            <a:off x="812880" y="6248520"/>
            <a:ext cx="7228080" cy="36468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54" name="PlaceHolder 8"/>
          <p:cNvSpPr>
            <a:spLocks noGrp="1"/>
          </p:cNvSpPr>
          <p:nvPr>
            <p:ph type="sldNum"/>
          </p:nvPr>
        </p:nvSpPr>
        <p:spPr>
          <a:xfrm>
            <a:off x="0" y="1271520"/>
            <a:ext cx="711000" cy="2440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6771F91E-2B36-41E3-81C3-CF4CCC91DFA2}" type="slidenum">
              <a:rPr b="1" lang="en-US" sz="1400" spc="-1" strike="noStrike">
                <a:solidFill>
                  <a:srgbClr val="bcb7a8"/>
                </a:solidFill>
                <a:latin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0" y="1235160"/>
            <a:ext cx="12191760" cy="31860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blurRad="38100" dir="5400000" dist="2988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0" y="1279440"/>
            <a:ext cx="711000" cy="2282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38100" dir="5400000" dist="2988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3" name="CustomShape 3"/>
          <p:cNvSpPr/>
          <p:nvPr/>
        </p:nvSpPr>
        <p:spPr>
          <a:xfrm>
            <a:off x="787320" y="1279440"/>
            <a:ext cx="11404080" cy="2282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760">
            <a:noFill/>
          </a:ln>
          <a:effectLst>
            <a:outerShdw blurRad="38100" dir="5400000" dist="2988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4" name="PlaceHolder 4"/>
          <p:cNvSpPr>
            <a:spLocks noGrp="1"/>
          </p:cNvSpPr>
          <p:nvPr>
            <p:ph type="title"/>
          </p:nvPr>
        </p:nvSpPr>
        <p:spPr>
          <a:xfrm>
            <a:off x="812880" y="228600"/>
            <a:ext cx="10870920" cy="9903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 type="dt"/>
          </p:nvPr>
        </p:nvSpPr>
        <p:spPr>
          <a:xfrm>
            <a:off x="8128080" y="6248520"/>
            <a:ext cx="3555720" cy="36468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fld id="{EA46EED3-DB05-41A4-9EF8-11C7D0137D39}" type="datetime">
              <a:rPr b="0" lang="en-US" sz="1400" spc="-1" strike="noStrike">
                <a:solidFill>
                  <a:srgbClr val="bcb8a9"/>
                </a:solidFill>
                <a:latin typeface="Arial"/>
              </a:rPr>
              <a:t>10/16/20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 type="ftr"/>
          </p:nvPr>
        </p:nvSpPr>
        <p:spPr>
          <a:xfrm>
            <a:off x="812880" y="6248520"/>
            <a:ext cx="7228080" cy="36468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 type="sldNum"/>
          </p:nvPr>
        </p:nvSpPr>
        <p:spPr>
          <a:xfrm>
            <a:off x="0" y="1271520"/>
            <a:ext cx="711000" cy="2440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A39EC62E-3AF9-475F-97CB-EE7749A0DB38}" type="slidenum">
              <a:rPr b="1" lang="en-US" sz="1400" spc="-1" strike="noStrike">
                <a:solidFill>
                  <a:srgbClr val="bcb7a8"/>
                </a:solidFill>
                <a:latin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98" name="PlaceHolder 8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Click to edit the outline text format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300" spc="-1" strike="noStrike">
                <a:solidFill>
                  <a:srgbClr val="000000"/>
                </a:solidFill>
                <a:latin typeface="Tw Cen MT"/>
              </a:rPr>
              <a:t>Second Outline Level</a:t>
            </a:r>
            <a:endParaRPr b="0" lang="en-US" sz="2300" spc="-1" strike="noStrike">
              <a:solidFill>
                <a:srgbClr val="000000"/>
              </a:solidFill>
              <a:latin typeface="Tw Cen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w Cen MT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Tw Cen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Tw Cen MT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Tw Cen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w Cen MT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Tw Cen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w Cen MT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Tw Cen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w Cen MT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mailto:ssta461@ecy.wa.gov" TargetMode="Externa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2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2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2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2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2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2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2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hyperlink" Target="mailto:chum461@ecy.wa.gov" TargetMode="External"/><Relationship Id="rId2" Type="http://schemas.openxmlformats.org/officeDocument/2006/relationships/hyperlink" Target="mailto:gris461@ecy.wa.gov" TargetMode="External"/><Relationship Id="rId3" Type="http://schemas.openxmlformats.org/officeDocument/2006/relationships/hyperlink" Target="mailto:bram461@ecy.wa.gov" TargetMode="External"/><Relationship Id="rId4" Type="http://schemas.openxmlformats.org/officeDocument/2006/relationships/hyperlink" Target="mailto:ssta461@ecy.wa.gov" TargetMode="External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://www.ecy.wa.gov/biblio/0506027.html" TargetMode="External"/><Relationship Id="rId2" Type="http://schemas.openxmlformats.org/officeDocument/2006/relationships/hyperlink" Target="http://www.ecy.wa.gov/biblio/0606009.html" TargetMode="External"/><Relationship Id="rId3" Type="http://schemas.openxmlformats.org/officeDocument/2006/relationships/hyperlink" Target="http://www.ecy.wa.gov/biblio/1006005.html" TargetMode="External"/><Relationship Id="rId4" Type="http://schemas.openxmlformats.org/officeDocument/2006/relationships/hyperlink" Target="http://www.ecy.wa.gov/services/gis/data/pugetsound/characterization.htm" TargetMode="External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228600" y="1346040"/>
            <a:ext cx="4000320" cy="41731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35000"/>
          </a:bodyPr>
          <a:p>
            <a:pPr>
              <a:lnSpc>
                <a:spcPct val="100000"/>
              </a:lnSpc>
            </a:pPr>
            <a:br/>
            <a:r>
              <a:rPr b="0" lang="en-US" sz="3600" spc="-1" strike="noStrike" cap="all">
                <a:solidFill>
                  <a:srgbClr val="ffe2ad"/>
                </a:solidFill>
                <a:latin typeface="Tw Cen MT"/>
              </a:rPr>
              <a:t>Protecting Aquatic resources using a watershed based approach</a:t>
            </a:r>
            <a:br/>
            <a:br/>
            <a:r>
              <a:rPr b="0" lang="en-US" sz="2000" spc="-1" strike="noStrike" cap="all">
                <a:solidFill>
                  <a:srgbClr val="ffe2ad"/>
                </a:solidFill>
                <a:latin typeface="Tw Cen MT"/>
              </a:rPr>
              <a:t>Stephen Stanley – Senior Watershed Scientist, Puget Sound Watershed characterization Project, Washington department of Ecology</a:t>
            </a:r>
            <a:br/>
            <a:br/>
            <a:r>
              <a:rPr b="0" lang="en-US" sz="2000" spc="-1" strike="noStrike" u="sng" cap="all">
                <a:solidFill>
                  <a:srgbClr val="ffb90c"/>
                </a:solidFill>
                <a:uFillTx/>
                <a:latin typeface="Tw Cen MT"/>
                <a:hlinkClick r:id="rId1"/>
              </a:rPr>
              <a:t>ssta461@ecy.wa.gov</a:t>
            </a:r>
            <a:br/>
            <a:r>
              <a:rPr b="0" lang="en-US" sz="2000" spc="-1" strike="noStrike" cap="all">
                <a:solidFill>
                  <a:srgbClr val="ffe2ad"/>
                </a:solidFill>
                <a:latin typeface="Tw Cen MT"/>
              </a:rPr>
              <a:t>425 649 7007</a:t>
            </a:r>
            <a:br/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</p:txBody>
      </p:sp>
      <p:pic>
        <p:nvPicPr>
          <p:cNvPr id="142" name="Picture 2" descr=""/>
          <p:cNvPicPr/>
          <p:nvPr/>
        </p:nvPicPr>
        <p:blipFill>
          <a:blip r:embed="rId2"/>
          <a:srcRect l="21526" t="23145" r="21526" b="11111"/>
          <a:stretch/>
        </p:blipFill>
        <p:spPr>
          <a:xfrm>
            <a:off x="4419720" y="152280"/>
            <a:ext cx="5808240" cy="5028840"/>
          </a:xfrm>
          <a:prstGeom prst="rect">
            <a:avLst/>
          </a:prstGeom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143" name="CustomShape 2"/>
          <p:cNvSpPr/>
          <p:nvPr/>
        </p:nvSpPr>
        <p:spPr>
          <a:xfrm>
            <a:off x="4038480" y="6095880"/>
            <a:ext cx="640044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Tw Cen MT"/>
              </a:rPr>
              <a:t>WSU Stormwater Center Workshop  - January 31, 2018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81288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Model Water Flow Processes…..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6095880" y="6207120"/>
            <a:ext cx="137124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 Unicode MS"/>
                <a:ea typeface="Arial Unicode MS"/>
              </a:rPr>
              <a:t>Model 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1523880" y="43920"/>
            <a:ext cx="184320" cy="36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4"/>
          <p:cNvSpPr/>
          <p:nvPr/>
        </p:nvSpPr>
        <p:spPr>
          <a:xfrm>
            <a:off x="1523880" y="43920"/>
            <a:ext cx="184320" cy="36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5"/>
          <p:cNvSpPr/>
          <p:nvPr/>
        </p:nvSpPr>
        <p:spPr>
          <a:xfrm>
            <a:off x="1523880" y="43920"/>
            <a:ext cx="184320" cy="36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3" name="Picture 18" descr=""/>
          <p:cNvPicPr/>
          <p:nvPr/>
        </p:nvPicPr>
        <p:blipFill>
          <a:blip r:embed="rId1"/>
          <a:stretch/>
        </p:blipFill>
        <p:spPr>
          <a:xfrm>
            <a:off x="3048120" y="1828800"/>
            <a:ext cx="6225840" cy="4022280"/>
          </a:xfrm>
          <a:prstGeom prst="rect">
            <a:avLst/>
          </a:prstGeom>
          <a:ln w="9360">
            <a:noFill/>
          </a:ln>
        </p:spPr>
      </p:pic>
      <p:sp>
        <p:nvSpPr>
          <p:cNvPr id="194" name="TextShape 6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66000"/>
          </a:bodyPr>
          <a:p>
            <a:pPr algn="ctr">
              <a:lnSpc>
                <a:spcPct val="100000"/>
              </a:lnSpc>
            </a:pPr>
            <a:fld id="{E85AF713-C00C-48E1-B618-8D74550556EA}" type="slidenum">
              <a:rPr b="1" lang="en-US" sz="1400" spc="-1" strike="noStrike">
                <a:solidFill>
                  <a:srgbClr val="bcb7a8"/>
                </a:solidFill>
                <a:latin typeface="Arial"/>
              </a:rPr>
              <a:t>10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95" name="CustomShape 7"/>
          <p:cNvSpPr/>
          <p:nvPr/>
        </p:nvSpPr>
        <p:spPr>
          <a:xfrm>
            <a:off x="3809880" y="5867280"/>
            <a:ext cx="502884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Model 1 – Importance of Water Flow Processes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81288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Model Water Flow Processes…..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6095880" y="6207120"/>
            <a:ext cx="137124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 Unicode MS"/>
                <a:ea typeface="Arial Unicode MS"/>
              </a:rPr>
              <a:t>Model 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8" name="CustomShape 3"/>
          <p:cNvSpPr/>
          <p:nvPr/>
        </p:nvSpPr>
        <p:spPr>
          <a:xfrm>
            <a:off x="1523880" y="43920"/>
            <a:ext cx="184320" cy="36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4"/>
          <p:cNvSpPr/>
          <p:nvPr/>
        </p:nvSpPr>
        <p:spPr>
          <a:xfrm>
            <a:off x="1523880" y="43920"/>
            <a:ext cx="184320" cy="36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5"/>
          <p:cNvSpPr/>
          <p:nvPr/>
        </p:nvSpPr>
        <p:spPr>
          <a:xfrm>
            <a:off x="1523880" y="43920"/>
            <a:ext cx="184320" cy="36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1" name="Picture 19" descr=""/>
          <p:cNvPicPr/>
          <p:nvPr/>
        </p:nvPicPr>
        <p:blipFill>
          <a:blip r:embed="rId1"/>
          <a:stretch/>
        </p:blipFill>
        <p:spPr>
          <a:xfrm>
            <a:off x="2971800" y="1676520"/>
            <a:ext cx="5994000" cy="4408200"/>
          </a:xfrm>
          <a:prstGeom prst="rect">
            <a:avLst/>
          </a:prstGeom>
          <a:ln w="9360">
            <a:noFill/>
          </a:ln>
        </p:spPr>
      </p:pic>
      <p:sp>
        <p:nvSpPr>
          <p:cNvPr id="202" name="TextShape 6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66000"/>
          </a:bodyPr>
          <a:p>
            <a:pPr algn="ctr">
              <a:lnSpc>
                <a:spcPct val="100000"/>
              </a:lnSpc>
            </a:pPr>
            <a:fld id="{4D9C5977-BD8E-4290-8AFD-65E028478AA2}" type="slidenum">
              <a:rPr b="1" lang="en-US" sz="1400" spc="-1" strike="noStrike">
                <a:solidFill>
                  <a:srgbClr val="bcb7a8"/>
                </a:solidFill>
                <a:latin typeface="Arial"/>
              </a:rPr>
              <a:t>11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203" name="CustomShape 7"/>
          <p:cNvSpPr/>
          <p:nvPr/>
        </p:nvSpPr>
        <p:spPr>
          <a:xfrm>
            <a:off x="3581280" y="6172200"/>
            <a:ext cx="480024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Model 2 – Degradation to Water Flow Processes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4" name="CustomShape 8"/>
          <p:cNvSpPr/>
          <p:nvPr/>
        </p:nvSpPr>
        <p:spPr>
          <a:xfrm>
            <a:off x="9220320" y="5029200"/>
            <a:ext cx="914040" cy="685440"/>
          </a:xfrm>
          <a:prstGeom prst="actionButtonMovi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2" descr="WF_MATRIXcolors.jpg"/>
          <p:cNvPicPr/>
          <p:nvPr/>
        </p:nvPicPr>
        <p:blipFill>
          <a:blip r:embed="rId1"/>
          <a:stretch/>
        </p:blipFill>
        <p:spPr>
          <a:xfrm>
            <a:off x="3657600" y="2895480"/>
            <a:ext cx="4800240" cy="2746800"/>
          </a:xfrm>
          <a:prstGeom prst="rect">
            <a:avLst/>
          </a:prstGeom>
          <a:ln>
            <a:noFill/>
          </a:ln>
        </p:spPr>
      </p:pic>
      <p:sp>
        <p:nvSpPr>
          <p:cNvPr id="206" name="TextShape 1"/>
          <p:cNvSpPr txBox="1"/>
          <p:nvPr/>
        </p:nvSpPr>
        <p:spPr>
          <a:xfrm>
            <a:off x="3505320" y="1523880"/>
            <a:ext cx="5257440" cy="533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28000"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70c0"/>
                </a:solidFill>
                <a:latin typeface="Tw Cen MT"/>
              </a:rPr>
              <a:t>Water Flow </a:t>
            </a:r>
            <a:r>
              <a:rPr b="0" lang="en-US" sz="2800" spc="-1" strike="noStrike">
                <a:solidFill>
                  <a:srgbClr val="775f55"/>
                </a:solidFill>
                <a:latin typeface="Tw Cen MT"/>
              </a:rPr>
              <a:t>Management Matrix</a:t>
            </a:r>
            <a:r>
              <a:rPr b="0" lang="en-US" sz="4000" spc="-1" strike="noStrike">
                <a:solidFill>
                  <a:srgbClr val="775f55"/>
                </a:solidFill>
                <a:latin typeface="Tw Cen MT"/>
              </a:rPr>
              <a:t> </a:t>
            </a:r>
            <a:endParaRPr b="0" lang="en-US" sz="40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2819520" y="586728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Lowest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2666880" y="213372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Highest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9" name="CustomShape 4"/>
          <p:cNvSpPr/>
          <p:nvPr/>
        </p:nvSpPr>
        <p:spPr>
          <a:xfrm>
            <a:off x="1812960" y="493560"/>
            <a:ext cx="183960" cy="366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5"/>
          <p:cNvSpPr/>
          <p:nvPr/>
        </p:nvSpPr>
        <p:spPr>
          <a:xfrm>
            <a:off x="8001000" y="594360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Highest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1" name="CustomShape 6"/>
          <p:cNvSpPr/>
          <p:nvPr/>
        </p:nvSpPr>
        <p:spPr>
          <a:xfrm>
            <a:off x="4648320" y="5867280"/>
            <a:ext cx="2895120" cy="609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w Cen MT"/>
              </a:rPr>
              <a:t>Level of Degradation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2" name="CustomShape 7"/>
          <p:cNvSpPr/>
          <p:nvPr/>
        </p:nvSpPr>
        <p:spPr>
          <a:xfrm rot="16200000">
            <a:off x="1827360" y="3737160"/>
            <a:ext cx="2749320" cy="609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w Cen MT"/>
              </a:rPr>
              <a:t>Level of  Importance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3" name="Line 8"/>
          <p:cNvSpPr/>
          <p:nvPr/>
        </p:nvSpPr>
        <p:spPr>
          <a:xfrm>
            <a:off x="3581280" y="5715000"/>
            <a:ext cx="4952880" cy="0"/>
          </a:xfrm>
          <a:prstGeom prst="line">
            <a:avLst/>
          </a:prstGeom>
          <a:ln w="7632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Line 9"/>
          <p:cNvSpPr/>
          <p:nvPr/>
        </p:nvSpPr>
        <p:spPr>
          <a:xfrm flipV="1">
            <a:off x="3568680" y="2438280"/>
            <a:ext cx="12600" cy="3308400"/>
          </a:xfrm>
          <a:prstGeom prst="line">
            <a:avLst/>
          </a:prstGeom>
          <a:ln w="7632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Line 10"/>
          <p:cNvSpPr/>
          <p:nvPr/>
        </p:nvSpPr>
        <p:spPr>
          <a:xfrm>
            <a:off x="3636360" y="4259160"/>
            <a:ext cx="4876920" cy="0"/>
          </a:xfrm>
          <a:prstGeom prst="line">
            <a:avLst/>
          </a:prstGeom>
          <a:ln w="38160"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Line 11"/>
          <p:cNvSpPr/>
          <p:nvPr/>
        </p:nvSpPr>
        <p:spPr>
          <a:xfrm>
            <a:off x="6019560" y="2590560"/>
            <a:ext cx="26280" cy="3071880"/>
          </a:xfrm>
          <a:prstGeom prst="line">
            <a:avLst/>
          </a:prstGeom>
          <a:ln w="38160"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CustomShape 12"/>
          <p:cNvSpPr/>
          <p:nvPr/>
        </p:nvSpPr>
        <p:spPr>
          <a:xfrm>
            <a:off x="1981080" y="228600"/>
            <a:ext cx="82292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38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Combine </a:t>
            </a:r>
            <a:r>
              <a:rPr b="1" lang="en-US" sz="4400" spc="-1" strike="noStrike">
                <a:solidFill>
                  <a:srgbClr val="0070c0"/>
                </a:solidFill>
                <a:latin typeface="Tw Cen MT"/>
              </a:rPr>
              <a:t>Importance</a:t>
            </a: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 and </a:t>
            </a:r>
            <a:r>
              <a:rPr b="1" lang="en-US" sz="4400" spc="-1" strike="noStrike">
                <a:solidFill>
                  <a:srgbClr val="ff0000"/>
                </a:solidFill>
                <a:latin typeface="Tw Cen MT"/>
              </a:rPr>
              <a:t>Degradation </a:t>
            </a: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models for certain planning scenarios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18" name="CustomShape 13"/>
          <p:cNvSpPr/>
          <p:nvPr/>
        </p:nvSpPr>
        <p:spPr>
          <a:xfrm>
            <a:off x="8991720" y="2666880"/>
            <a:ext cx="1371240" cy="17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Pg 23-25, &amp; Appendix A  in User’s Guide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8" dur="indefinite" restart="never" nodeType="tmRoot">
          <p:childTnLst>
            <p:seq>
              <p:cTn id="99" dur="indefinite" nodeType="mainSeq">
                <p:childTnLst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12" descr="WF_MATRIXcolors.jpg"/>
          <p:cNvPicPr/>
          <p:nvPr/>
        </p:nvPicPr>
        <p:blipFill>
          <a:blip r:embed="rId1"/>
          <a:stretch/>
        </p:blipFill>
        <p:spPr>
          <a:xfrm>
            <a:off x="3657600" y="2895480"/>
            <a:ext cx="4800240" cy="2746800"/>
          </a:xfrm>
          <a:prstGeom prst="rect">
            <a:avLst/>
          </a:prstGeom>
          <a:ln>
            <a:noFill/>
          </a:ln>
        </p:spPr>
      </p:pic>
      <p:sp>
        <p:nvSpPr>
          <p:cNvPr id="220" name="TextShape 1"/>
          <p:cNvSpPr txBox="1"/>
          <p:nvPr/>
        </p:nvSpPr>
        <p:spPr>
          <a:xfrm>
            <a:off x="3505320" y="1523880"/>
            <a:ext cx="5257440" cy="533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28000"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70c0"/>
                </a:solidFill>
                <a:latin typeface="Tw Cen MT"/>
              </a:rPr>
              <a:t>Water Flow </a:t>
            </a:r>
            <a:r>
              <a:rPr b="0" lang="en-US" sz="2800" spc="-1" strike="noStrike">
                <a:solidFill>
                  <a:srgbClr val="775f55"/>
                </a:solidFill>
                <a:latin typeface="Tw Cen MT"/>
              </a:rPr>
              <a:t>Management Matrix</a:t>
            </a:r>
            <a:r>
              <a:rPr b="0" lang="en-US" sz="4000" spc="-1" strike="noStrike">
                <a:solidFill>
                  <a:srgbClr val="775f55"/>
                </a:solidFill>
                <a:latin typeface="Tw Cen MT"/>
              </a:rPr>
              <a:t> </a:t>
            </a:r>
            <a:endParaRPr b="0" lang="en-US" sz="40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2819520" y="586728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Lowest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2666880" y="213372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Highest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1812960" y="493560"/>
            <a:ext cx="183960" cy="366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5"/>
          <p:cNvSpPr/>
          <p:nvPr/>
        </p:nvSpPr>
        <p:spPr>
          <a:xfrm>
            <a:off x="8001000" y="594360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Highest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5" name="CustomShape 6"/>
          <p:cNvSpPr/>
          <p:nvPr/>
        </p:nvSpPr>
        <p:spPr>
          <a:xfrm>
            <a:off x="4648320" y="5867280"/>
            <a:ext cx="2895120" cy="609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w Cen MT"/>
              </a:rPr>
              <a:t>Level of Degradation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26" name="CustomShape 7"/>
          <p:cNvSpPr/>
          <p:nvPr/>
        </p:nvSpPr>
        <p:spPr>
          <a:xfrm rot="16200000">
            <a:off x="1827360" y="3737160"/>
            <a:ext cx="2749320" cy="609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w Cen MT"/>
              </a:rPr>
              <a:t>Level of  Importance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27" name="Line 8"/>
          <p:cNvSpPr/>
          <p:nvPr/>
        </p:nvSpPr>
        <p:spPr>
          <a:xfrm>
            <a:off x="3581280" y="5715000"/>
            <a:ext cx="4952880" cy="0"/>
          </a:xfrm>
          <a:prstGeom prst="line">
            <a:avLst/>
          </a:prstGeom>
          <a:ln w="7632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Line 9"/>
          <p:cNvSpPr/>
          <p:nvPr/>
        </p:nvSpPr>
        <p:spPr>
          <a:xfrm flipV="1">
            <a:off x="3568680" y="2438280"/>
            <a:ext cx="12600" cy="3308400"/>
          </a:xfrm>
          <a:prstGeom prst="line">
            <a:avLst/>
          </a:prstGeom>
          <a:ln w="7632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Line 10"/>
          <p:cNvSpPr/>
          <p:nvPr/>
        </p:nvSpPr>
        <p:spPr>
          <a:xfrm>
            <a:off x="3636360" y="4259160"/>
            <a:ext cx="4876920" cy="0"/>
          </a:xfrm>
          <a:prstGeom prst="line">
            <a:avLst/>
          </a:prstGeom>
          <a:ln w="38160"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Line 11"/>
          <p:cNvSpPr/>
          <p:nvPr/>
        </p:nvSpPr>
        <p:spPr>
          <a:xfrm>
            <a:off x="6019560" y="2590560"/>
            <a:ext cx="26280" cy="3071880"/>
          </a:xfrm>
          <a:prstGeom prst="line">
            <a:avLst/>
          </a:prstGeom>
          <a:ln w="38160"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CustomShape 12"/>
          <p:cNvSpPr/>
          <p:nvPr/>
        </p:nvSpPr>
        <p:spPr>
          <a:xfrm>
            <a:off x="1981080" y="228600"/>
            <a:ext cx="82292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38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Combine </a:t>
            </a:r>
            <a:r>
              <a:rPr b="1" lang="en-US" sz="4400" spc="-1" strike="noStrike">
                <a:solidFill>
                  <a:srgbClr val="0070c0"/>
                </a:solidFill>
                <a:latin typeface="Tw Cen MT"/>
              </a:rPr>
              <a:t>Importance</a:t>
            </a: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 and </a:t>
            </a:r>
            <a:r>
              <a:rPr b="1" lang="en-US" sz="4400" spc="-1" strike="noStrike">
                <a:solidFill>
                  <a:srgbClr val="ff0000"/>
                </a:solidFill>
                <a:latin typeface="Tw Cen MT"/>
              </a:rPr>
              <a:t>Degradation </a:t>
            </a: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models for certain planning scenarios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2" name="CustomShape 13"/>
          <p:cNvSpPr/>
          <p:nvPr/>
        </p:nvSpPr>
        <p:spPr>
          <a:xfrm>
            <a:off x="3223080" y="2795760"/>
            <a:ext cx="3250800" cy="15879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5" dur="indefinite" restart="never" nodeType="tmRoot">
          <p:childTnLst>
            <p:seq>
              <p:cTn id="106" dur="indefinite" nodeType="mainSeq">
                <p:childTnLst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1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2" descr="WF_MATRIXcolors.jpg"/>
          <p:cNvPicPr/>
          <p:nvPr/>
        </p:nvPicPr>
        <p:blipFill>
          <a:blip r:embed="rId1"/>
          <a:stretch/>
        </p:blipFill>
        <p:spPr>
          <a:xfrm>
            <a:off x="3657600" y="2895480"/>
            <a:ext cx="4800240" cy="2746800"/>
          </a:xfrm>
          <a:prstGeom prst="rect">
            <a:avLst/>
          </a:prstGeom>
          <a:ln>
            <a:noFill/>
          </a:ln>
        </p:spPr>
      </p:pic>
      <p:sp>
        <p:nvSpPr>
          <p:cNvPr id="234" name="TextShape 1"/>
          <p:cNvSpPr txBox="1"/>
          <p:nvPr/>
        </p:nvSpPr>
        <p:spPr>
          <a:xfrm>
            <a:off x="3505320" y="1523880"/>
            <a:ext cx="5257440" cy="533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28000"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70c0"/>
                </a:solidFill>
                <a:latin typeface="Tw Cen MT"/>
              </a:rPr>
              <a:t>Water Flow </a:t>
            </a:r>
            <a:r>
              <a:rPr b="0" lang="en-US" sz="2800" spc="-1" strike="noStrike">
                <a:solidFill>
                  <a:srgbClr val="775f55"/>
                </a:solidFill>
                <a:latin typeface="Tw Cen MT"/>
              </a:rPr>
              <a:t>Management Matrix</a:t>
            </a:r>
            <a:r>
              <a:rPr b="0" lang="en-US" sz="4000" spc="-1" strike="noStrike">
                <a:solidFill>
                  <a:srgbClr val="775f55"/>
                </a:solidFill>
                <a:latin typeface="Tw Cen MT"/>
              </a:rPr>
              <a:t> </a:t>
            </a:r>
            <a:endParaRPr b="0" lang="en-US" sz="40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2819520" y="586728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Lowest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6" name="CustomShape 3"/>
          <p:cNvSpPr/>
          <p:nvPr/>
        </p:nvSpPr>
        <p:spPr>
          <a:xfrm>
            <a:off x="2666880" y="213372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Highest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7" name="CustomShape 4"/>
          <p:cNvSpPr/>
          <p:nvPr/>
        </p:nvSpPr>
        <p:spPr>
          <a:xfrm>
            <a:off x="1812960" y="493560"/>
            <a:ext cx="183960" cy="366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5"/>
          <p:cNvSpPr/>
          <p:nvPr/>
        </p:nvSpPr>
        <p:spPr>
          <a:xfrm>
            <a:off x="8001000" y="594360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Highest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9" name="CustomShape 6"/>
          <p:cNvSpPr/>
          <p:nvPr/>
        </p:nvSpPr>
        <p:spPr>
          <a:xfrm>
            <a:off x="4648320" y="5867280"/>
            <a:ext cx="2895120" cy="609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w Cen MT"/>
              </a:rPr>
              <a:t>Level of Degradation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0" name="CustomShape 7"/>
          <p:cNvSpPr/>
          <p:nvPr/>
        </p:nvSpPr>
        <p:spPr>
          <a:xfrm rot="16200000">
            <a:off x="1827360" y="3737160"/>
            <a:ext cx="2749320" cy="609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w Cen MT"/>
              </a:rPr>
              <a:t>Level of  Importance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1" name="Line 8"/>
          <p:cNvSpPr/>
          <p:nvPr/>
        </p:nvSpPr>
        <p:spPr>
          <a:xfrm>
            <a:off x="3581280" y="5715000"/>
            <a:ext cx="4952880" cy="0"/>
          </a:xfrm>
          <a:prstGeom prst="line">
            <a:avLst/>
          </a:prstGeom>
          <a:ln w="7632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Line 9"/>
          <p:cNvSpPr/>
          <p:nvPr/>
        </p:nvSpPr>
        <p:spPr>
          <a:xfrm flipV="1">
            <a:off x="3568680" y="2438280"/>
            <a:ext cx="12600" cy="3308400"/>
          </a:xfrm>
          <a:prstGeom prst="line">
            <a:avLst/>
          </a:prstGeom>
          <a:ln w="7632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Line 10"/>
          <p:cNvSpPr/>
          <p:nvPr/>
        </p:nvSpPr>
        <p:spPr>
          <a:xfrm>
            <a:off x="3636360" y="4259160"/>
            <a:ext cx="4876920" cy="0"/>
          </a:xfrm>
          <a:prstGeom prst="line">
            <a:avLst/>
          </a:prstGeom>
          <a:ln w="38160"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Line 11"/>
          <p:cNvSpPr/>
          <p:nvPr/>
        </p:nvSpPr>
        <p:spPr>
          <a:xfrm>
            <a:off x="6019560" y="2590560"/>
            <a:ext cx="26280" cy="3071880"/>
          </a:xfrm>
          <a:prstGeom prst="line">
            <a:avLst/>
          </a:prstGeom>
          <a:ln w="38160"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CustomShape 12"/>
          <p:cNvSpPr/>
          <p:nvPr/>
        </p:nvSpPr>
        <p:spPr>
          <a:xfrm>
            <a:off x="1981080" y="228600"/>
            <a:ext cx="82292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38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Combine </a:t>
            </a:r>
            <a:r>
              <a:rPr b="1" lang="en-US" sz="4400" spc="-1" strike="noStrike">
                <a:solidFill>
                  <a:srgbClr val="0070c0"/>
                </a:solidFill>
                <a:latin typeface="Tw Cen MT"/>
              </a:rPr>
              <a:t>Importance</a:t>
            </a: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 and </a:t>
            </a:r>
            <a:r>
              <a:rPr b="1" lang="en-US" sz="4400" spc="-1" strike="noStrike">
                <a:solidFill>
                  <a:srgbClr val="ff0000"/>
                </a:solidFill>
                <a:latin typeface="Tw Cen MT"/>
              </a:rPr>
              <a:t>Degradation </a:t>
            </a: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models for certain planning scenarios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6" name="CustomShape 13"/>
          <p:cNvSpPr/>
          <p:nvPr/>
        </p:nvSpPr>
        <p:spPr>
          <a:xfrm>
            <a:off x="5740560" y="2734920"/>
            <a:ext cx="3250800" cy="15879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2" dur="indefinite" restart="never" nodeType="tmRoot">
          <p:childTnLst>
            <p:seq>
              <p:cTn id="113" dur="indefinite" nodeType="mainSeq">
                <p:childTnLst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1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12" descr="WF_MATRIXcolors.jpg"/>
          <p:cNvPicPr/>
          <p:nvPr/>
        </p:nvPicPr>
        <p:blipFill>
          <a:blip r:embed="rId1"/>
          <a:stretch/>
        </p:blipFill>
        <p:spPr>
          <a:xfrm>
            <a:off x="3657600" y="2895480"/>
            <a:ext cx="4800240" cy="2746800"/>
          </a:xfrm>
          <a:prstGeom prst="rect">
            <a:avLst/>
          </a:prstGeom>
          <a:ln>
            <a:noFill/>
          </a:ln>
        </p:spPr>
      </p:pic>
      <p:sp>
        <p:nvSpPr>
          <p:cNvPr id="248" name="TextShape 1"/>
          <p:cNvSpPr txBox="1"/>
          <p:nvPr/>
        </p:nvSpPr>
        <p:spPr>
          <a:xfrm>
            <a:off x="3505320" y="1523880"/>
            <a:ext cx="5257440" cy="533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28000"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70c0"/>
                </a:solidFill>
                <a:latin typeface="Tw Cen MT"/>
              </a:rPr>
              <a:t>Water Flow </a:t>
            </a:r>
            <a:r>
              <a:rPr b="0" lang="en-US" sz="2800" spc="-1" strike="noStrike">
                <a:solidFill>
                  <a:srgbClr val="775f55"/>
                </a:solidFill>
                <a:latin typeface="Tw Cen MT"/>
              </a:rPr>
              <a:t>Management Matrix</a:t>
            </a:r>
            <a:r>
              <a:rPr b="0" lang="en-US" sz="4000" spc="-1" strike="noStrike">
                <a:solidFill>
                  <a:srgbClr val="775f55"/>
                </a:solidFill>
                <a:latin typeface="Tw Cen MT"/>
              </a:rPr>
              <a:t> </a:t>
            </a:r>
            <a:endParaRPr b="0" lang="en-US" sz="40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2819520" y="586728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Lowest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2666880" y="213372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Highest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1" name="CustomShape 4"/>
          <p:cNvSpPr/>
          <p:nvPr/>
        </p:nvSpPr>
        <p:spPr>
          <a:xfrm>
            <a:off x="1812960" y="493560"/>
            <a:ext cx="183960" cy="366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5"/>
          <p:cNvSpPr/>
          <p:nvPr/>
        </p:nvSpPr>
        <p:spPr>
          <a:xfrm>
            <a:off x="8001000" y="594360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Highest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3" name="CustomShape 6"/>
          <p:cNvSpPr/>
          <p:nvPr/>
        </p:nvSpPr>
        <p:spPr>
          <a:xfrm>
            <a:off x="4648320" y="5867280"/>
            <a:ext cx="2895120" cy="609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w Cen MT"/>
              </a:rPr>
              <a:t>Level of Degradation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54" name="CustomShape 7"/>
          <p:cNvSpPr/>
          <p:nvPr/>
        </p:nvSpPr>
        <p:spPr>
          <a:xfrm rot="16200000">
            <a:off x="1827360" y="3737160"/>
            <a:ext cx="2749320" cy="609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w Cen MT"/>
              </a:rPr>
              <a:t>Level of  Importance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55" name="Line 8"/>
          <p:cNvSpPr/>
          <p:nvPr/>
        </p:nvSpPr>
        <p:spPr>
          <a:xfrm>
            <a:off x="3581280" y="5715000"/>
            <a:ext cx="4952880" cy="0"/>
          </a:xfrm>
          <a:prstGeom prst="line">
            <a:avLst/>
          </a:prstGeom>
          <a:ln w="7632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Line 9"/>
          <p:cNvSpPr/>
          <p:nvPr/>
        </p:nvSpPr>
        <p:spPr>
          <a:xfrm flipV="1">
            <a:off x="3568680" y="2438280"/>
            <a:ext cx="12600" cy="3308400"/>
          </a:xfrm>
          <a:prstGeom prst="line">
            <a:avLst/>
          </a:prstGeom>
          <a:ln w="7632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Line 10"/>
          <p:cNvSpPr/>
          <p:nvPr/>
        </p:nvSpPr>
        <p:spPr>
          <a:xfrm>
            <a:off x="3636360" y="4259160"/>
            <a:ext cx="4876920" cy="0"/>
          </a:xfrm>
          <a:prstGeom prst="line">
            <a:avLst/>
          </a:prstGeom>
          <a:ln w="38160"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Line 11"/>
          <p:cNvSpPr/>
          <p:nvPr/>
        </p:nvSpPr>
        <p:spPr>
          <a:xfrm>
            <a:off x="6019560" y="2590560"/>
            <a:ext cx="26280" cy="3071880"/>
          </a:xfrm>
          <a:prstGeom prst="line">
            <a:avLst/>
          </a:prstGeom>
          <a:ln w="38160"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CustomShape 12"/>
          <p:cNvSpPr/>
          <p:nvPr/>
        </p:nvSpPr>
        <p:spPr>
          <a:xfrm>
            <a:off x="1981080" y="228600"/>
            <a:ext cx="82292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38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Combine </a:t>
            </a:r>
            <a:r>
              <a:rPr b="1" lang="en-US" sz="4400" spc="-1" strike="noStrike">
                <a:solidFill>
                  <a:srgbClr val="0070c0"/>
                </a:solidFill>
                <a:latin typeface="Tw Cen MT"/>
              </a:rPr>
              <a:t>Importance</a:t>
            </a: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 and </a:t>
            </a:r>
            <a:r>
              <a:rPr b="1" lang="en-US" sz="4400" spc="-1" strike="noStrike">
                <a:solidFill>
                  <a:srgbClr val="ff0000"/>
                </a:solidFill>
                <a:latin typeface="Tw Cen MT"/>
              </a:rPr>
              <a:t>Degradation </a:t>
            </a: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models for certain planning scenarios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60" name="CustomShape 13"/>
          <p:cNvSpPr/>
          <p:nvPr/>
        </p:nvSpPr>
        <p:spPr>
          <a:xfrm>
            <a:off x="5676480" y="4144680"/>
            <a:ext cx="3250800" cy="15879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9" dur="indefinite" restart="never" nodeType="tmRoot">
          <p:childTnLst>
            <p:seq>
              <p:cTn id="120" dur="indefinite" nodeType="mainSeq">
                <p:childTnLst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2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2" descr="WF_MATRIXcolors.jpg"/>
          <p:cNvPicPr/>
          <p:nvPr/>
        </p:nvPicPr>
        <p:blipFill>
          <a:blip r:embed="rId1"/>
          <a:stretch/>
        </p:blipFill>
        <p:spPr>
          <a:xfrm>
            <a:off x="3657600" y="2895480"/>
            <a:ext cx="4800240" cy="2746800"/>
          </a:xfrm>
          <a:prstGeom prst="rect">
            <a:avLst/>
          </a:prstGeom>
          <a:ln>
            <a:noFill/>
          </a:ln>
        </p:spPr>
      </p:pic>
      <p:sp>
        <p:nvSpPr>
          <p:cNvPr id="262" name="TextShape 1"/>
          <p:cNvSpPr txBox="1"/>
          <p:nvPr/>
        </p:nvSpPr>
        <p:spPr>
          <a:xfrm>
            <a:off x="3505320" y="1523880"/>
            <a:ext cx="5257440" cy="533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28000"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70c0"/>
                </a:solidFill>
                <a:latin typeface="Tw Cen MT"/>
              </a:rPr>
              <a:t>Water Flow </a:t>
            </a:r>
            <a:r>
              <a:rPr b="0" lang="en-US" sz="2800" spc="-1" strike="noStrike">
                <a:solidFill>
                  <a:srgbClr val="775f55"/>
                </a:solidFill>
                <a:latin typeface="Tw Cen MT"/>
              </a:rPr>
              <a:t>Management Matrix</a:t>
            </a:r>
            <a:r>
              <a:rPr b="0" lang="en-US" sz="4000" spc="-1" strike="noStrike">
                <a:solidFill>
                  <a:srgbClr val="775f55"/>
                </a:solidFill>
                <a:latin typeface="Tw Cen MT"/>
              </a:rPr>
              <a:t> </a:t>
            </a:r>
            <a:endParaRPr b="0" lang="en-US" sz="40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2819520" y="586728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Lowest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2666880" y="213372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Highest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5" name="CustomShape 4"/>
          <p:cNvSpPr/>
          <p:nvPr/>
        </p:nvSpPr>
        <p:spPr>
          <a:xfrm>
            <a:off x="1812960" y="493560"/>
            <a:ext cx="183960" cy="366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5"/>
          <p:cNvSpPr/>
          <p:nvPr/>
        </p:nvSpPr>
        <p:spPr>
          <a:xfrm>
            <a:off x="8001000" y="5943600"/>
            <a:ext cx="990360" cy="63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w Cen MT"/>
              </a:rPr>
              <a:t>Highest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7" name="CustomShape 6"/>
          <p:cNvSpPr/>
          <p:nvPr/>
        </p:nvSpPr>
        <p:spPr>
          <a:xfrm>
            <a:off x="4648320" y="5867280"/>
            <a:ext cx="2895120" cy="609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w Cen MT"/>
              </a:rPr>
              <a:t>Level of Degradation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68" name="CustomShape 7"/>
          <p:cNvSpPr/>
          <p:nvPr/>
        </p:nvSpPr>
        <p:spPr>
          <a:xfrm rot="16200000">
            <a:off x="1827360" y="3737160"/>
            <a:ext cx="2749320" cy="609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w Cen MT"/>
              </a:rPr>
              <a:t>Level of  Importance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69" name="Line 8"/>
          <p:cNvSpPr/>
          <p:nvPr/>
        </p:nvSpPr>
        <p:spPr>
          <a:xfrm>
            <a:off x="3581280" y="5715000"/>
            <a:ext cx="4952880" cy="0"/>
          </a:xfrm>
          <a:prstGeom prst="line">
            <a:avLst/>
          </a:prstGeom>
          <a:ln w="7632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Line 9"/>
          <p:cNvSpPr/>
          <p:nvPr/>
        </p:nvSpPr>
        <p:spPr>
          <a:xfrm flipV="1">
            <a:off x="3568680" y="2438280"/>
            <a:ext cx="12600" cy="3308400"/>
          </a:xfrm>
          <a:prstGeom prst="line">
            <a:avLst/>
          </a:prstGeom>
          <a:ln w="7632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Line 10"/>
          <p:cNvSpPr/>
          <p:nvPr/>
        </p:nvSpPr>
        <p:spPr>
          <a:xfrm>
            <a:off x="3636360" y="4259160"/>
            <a:ext cx="4876920" cy="0"/>
          </a:xfrm>
          <a:prstGeom prst="line">
            <a:avLst/>
          </a:prstGeom>
          <a:ln w="38160"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2" name="Line 11"/>
          <p:cNvSpPr/>
          <p:nvPr/>
        </p:nvSpPr>
        <p:spPr>
          <a:xfrm>
            <a:off x="6019560" y="2590560"/>
            <a:ext cx="26280" cy="3071880"/>
          </a:xfrm>
          <a:prstGeom prst="line">
            <a:avLst/>
          </a:prstGeom>
          <a:ln w="38160">
            <a:solidFill>
              <a:schemeClr val="tx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3" name="CustomShape 12"/>
          <p:cNvSpPr/>
          <p:nvPr/>
        </p:nvSpPr>
        <p:spPr>
          <a:xfrm>
            <a:off x="1981080" y="228600"/>
            <a:ext cx="82292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38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Combine </a:t>
            </a:r>
            <a:r>
              <a:rPr b="1" lang="en-US" sz="4400" spc="-1" strike="noStrike">
                <a:solidFill>
                  <a:srgbClr val="0070c0"/>
                </a:solidFill>
                <a:latin typeface="Tw Cen MT"/>
              </a:rPr>
              <a:t>Importance</a:t>
            </a: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 and </a:t>
            </a:r>
            <a:r>
              <a:rPr b="1" lang="en-US" sz="4400" spc="-1" strike="noStrike">
                <a:solidFill>
                  <a:srgbClr val="ff0000"/>
                </a:solidFill>
                <a:latin typeface="Tw Cen MT"/>
              </a:rPr>
              <a:t>Degradation </a:t>
            </a:r>
            <a:r>
              <a:rPr b="0" lang="en-US" sz="4400" spc="-1" strike="noStrike">
                <a:solidFill>
                  <a:srgbClr val="000000"/>
                </a:solidFill>
                <a:latin typeface="Tw Cen MT"/>
              </a:rPr>
              <a:t>models for certain planning scenarios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4" name="CustomShape 13"/>
          <p:cNvSpPr/>
          <p:nvPr/>
        </p:nvSpPr>
        <p:spPr>
          <a:xfrm>
            <a:off x="3162240" y="4158360"/>
            <a:ext cx="3250800" cy="158796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6" dur="indefinite" restart="never" nodeType="tmRoot">
          <p:childTnLst>
            <p:seq>
              <p:cTn id="127" dur="indefinite" nodeType="mainSeq">
                <p:childTnLst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3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1523880" y="7632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775f55"/>
                </a:solidFill>
                <a:latin typeface="Tw Cen MT"/>
              </a:rPr>
              <a:t>Helps protect/restore processes that maintain healthy stream systems</a:t>
            </a:r>
            <a:endParaRPr b="0" lang="en-US" sz="36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276" name="Picture 2" descr=""/>
          <p:cNvPicPr/>
          <p:nvPr/>
        </p:nvPicPr>
        <p:blipFill>
          <a:blip r:embed="rId1"/>
          <a:stretch/>
        </p:blipFill>
        <p:spPr>
          <a:xfrm>
            <a:off x="1628640" y="2286000"/>
            <a:ext cx="4695480" cy="2209320"/>
          </a:xfrm>
          <a:prstGeom prst="rect">
            <a:avLst/>
          </a:prstGeom>
          <a:ln w="9360">
            <a:noFill/>
          </a:ln>
        </p:spPr>
      </p:pic>
      <p:sp>
        <p:nvSpPr>
          <p:cNvPr id="277" name="CustomShape 2"/>
          <p:cNvSpPr/>
          <p:nvPr/>
        </p:nvSpPr>
        <p:spPr>
          <a:xfrm rot="16200000">
            <a:off x="2657520" y="1257480"/>
            <a:ext cx="380520" cy="167616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CustomShape 3"/>
          <p:cNvSpPr/>
          <p:nvPr/>
        </p:nvSpPr>
        <p:spPr>
          <a:xfrm>
            <a:off x="1933560" y="1371600"/>
            <a:ext cx="19807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w Cen MT"/>
              </a:rPr>
              <a:t>Broad scale – water flow assessment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79" name="CustomShape 4"/>
          <p:cNvSpPr/>
          <p:nvPr/>
        </p:nvSpPr>
        <p:spPr>
          <a:xfrm>
            <a:off x="4495680" y="1219320"/>
            <a:ext cx="1828440" cy="136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w Cen MT"/>
              </a:rPr>
              <a:t>Mid &amp; fine scale - Salmon recovery plan, using finer scale data, identifies specific location &amp; design of  stream restoration 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80" name="CustomShape 5"/>
          <p:cNvSpPr/>
          <p:nvPr/>
        </p:nvSpPr>
        <p:spPr>
          <a:xfrm rot="5400000">
            <a:off x="4143960" y="1676520"/>
            <a:ext cx="380520" cy="38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1" name="Picture 2" descr="Z:\WRIA11_WF_CFH_overalRP.jpg"/>
          <p:cNvPicPr/>
          <p:nvPr/>
        </p:nvPicPr>
        <p:blipFill>
          <a:blip r:embed="rId2"/>
          <a:stretch/>
        </p:blipFill>
        <p:spPr>
          <a:xfrm>
            <a:off x="5791320" y="3783600"/>
            <a:ext cx="4571640" cy="276912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82" name="CustomShape 6"/>
          <p:cNvSpPr/>
          <p:nvPr/>
        </p:nvSpPr>
        <p:spPr>
          <a:xfrm>
            <a:off x="7467480" y="1447920"/>
            <a:ext cx="1980720" cy="2832840"/>
          </a:xfrm>
          <a:prstGeom prst="rect">
            <a:avLst/>
          </a:prstGeom>
          <a:noFill/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Water Flow assessment deals with upland land use that controls the delivery &amp; movement of water to streams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3" name="CustomShape 7"/>
          <p:cNvSpPr/>
          <p:nvPr/>
        </p:nvSpPr>
        <p:spPr>
          <a:xfrm>
            <a:off x="6934320" y="4495680"/>
            <a:ext cx="1218960" cy="533160"/>
          </a:xfrm>
          <a:prstGeom prst="ellipse">
            <a:avLst/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CustomShape 8"/>
          <p:cNvSpPr/>
          <p:nvPr/>
        </p:nvSpPr>
        <p:spPr>
          <a:xfrm flipV="1" rot="10800000">
            <a:off x="6934320" y="4952880"/>
            <a:ext cx="2133360" cy="19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CustomShape 9"/>
          <p:cNvSpPr/>
          <p:nvPr/>
        </p:nvSpPr>
        <p:spPr>
          <a:xfrm>
            <a:off x="2133720" y="4648320"/>
            <a:ext cx="2666520" cy="243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w Cen MT"/>
              </a:rPr>
              <a:t>Yellow colors tell planners that land-use practices should support restoration of watershed processes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w Cen MT"/>
              </a:rPr>
              <a:t>Green colors indicate that land-use practices should continue protecting watershed processes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</p:txBody>
      </p:sp>
      <p:sp>
        <p:nvSpPr>
          <p:cNvPr id="286" name="CustomShape 10"/>
          <p:cNvSpPr/>
          <p:nvPr/>
        </p:nvSpPr>
        <p:spPr>
          <a:xfrm rot="5400000">
            <a:off x="3793680" y="1985040"/>
            <a:ext cx="456840" cy="45684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3" dur="indefinite" restart="never" nodeType="tmRoot">
          <p:childTnLst>
            <p:seq>
              <p:cTn id="134" dur="indefinite" nodeType="mainSeq"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3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4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4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5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53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5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0" dur="250" autoRev="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161" dur="250" autoRev="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2" dur="250" autoRev="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50" autoRev="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6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6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nodeType="with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1" dur="250" autoRev="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172" dur="250" autoRev="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3" dur="250" autoRev="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50" autoRev="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nodeType="with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6" dur="250" autoRev="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177" dur="250" autoRev="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8" dur="250" autoRev="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autoRev="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8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nodeType="after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6" dur="250" autoRev="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187" dur="250" autoRev="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88" dur="250" autoRev="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50" autoRev="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1523880" y="7632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775f55"/>
                </a:solidFill>
                <a:latin typeface="Tw Cen MT"/>
              </a:rPr>
              <a:t>Helps protect/restore processes that maintain healthy stream systems</a:t>
            </a:r>
            <a:endParaRPr b="0" lang="en-US" sz="36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288" name="Picture 2" descr=""/>
          <p:cNvPicPr/>
          <p:nvPr/>
        </p:nvPicPr>
        <p:blipFill>
          <a:blip r:embed="rId1"/>
          <a:stretch/>
        </p:blipFill>
        <p:spPr>
          <a:xfrm>
            <a:off x="1628640" y="2286000"/>
            <a:ext cx="4695480" cy="2209320"/>
          </a:xfrm>
          <a:prstGeom prst="rect">
            <a:avLst/>
          </a:prstGeom>
          <a:ln w="9360">
            <a:noFill/>
          </a:ln>
        </p:spPr>
      </p:pic>
      <p:sp>
        <p:nvSpPr>
          <p:cNvPr id="289" name="CustomShape 2"/>
          <p:cNvSpPr/>
          <p:nvPr/>
        </p:nvSpPr>
        <p:spPr>
          <a:xfrm rot="16200000">
            <a:off x="2657520" y="1257480"/>
            <a:ext cx="380520" cy="167616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CustomShape 3"/>
          <p:cNvSpPr/>
          <p:nvPr/>
        </p:nvSpPr>
        <p:spPr>
          <a:xfrm>
            <a:off x="1933560" y="1371600"/>
            <a:ext cx="19807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w Cen MT"/>
              </a:rPr>
              <a:t>Broad scale – water flow assessment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4495680" y="1219320"/>
            <a:ext cx="1828440" cy="136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w Cen MT"/>
              </a:rPr>
              <a:t>Mid &amp; fine scale - Salmon recovery plan, using finer scale data, identifies specific location &amp; design of  stream restoration 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92" name="CustomShape 5"/>
          <p:cNvSpPr/>
          <p:nvPr/>
        </p:nvSpPr>
        <p:spPr>
          <a:xfrm rot="5400000">
            <a:off x="4143960" y="1676520"/>
            <a:ext cx="380520" cy="38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3" name="Picture 2" descr="Z:\WRIA11_WF_CFH_overalRP.jpg"/>
          <p:cNvPicPr/>
          <p:nvPr/>
        </p:nvPicPr>
        <p:blipFill>
          <a:blip r:embed="rId2"/>
          <a:stretch/>
        </p:blipFill>
        <p:spPr>
          <a:xfrm>
            <a:off x="5791320" y="3783600"/>
            <a:ext cx="4571640" cy="276912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94" name="CustomShape 6"/>
          <p:cNvSpPr/>
          <p:nvPr/>
        </p:nvSpPr>
        <p:spPr>
          <a:xfrm>
            <a:off x="7467480" y="1447920"/>
            <a:ext cx="1980720" cy="2832840"/>
          </a:xfrm>
          <a:prstGeom prst="rect">
            <a:avLst/>
          </a:prstGeom>
          <a:noFill/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Water Flow assessment deals with upland land use that controls the delivery &amp; movement of water to streams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5" name="CustomShape 7"/>
          <p:cNvSpPr/>
          <p:nvPr/>
        </p:nvSpPr>
        <p:spPr>
          <a:xfrm>
            <a:off x="6934320" y="4495680"/>
            <a:ext cx="1218960" cy="533160"/>
          </a:xfrm>
          <a:prstGeom prst="ellipse">
            <a:avLst/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CustomShape 8"/>
          <p:cNvSpPr/>
          <p:nvPr/>
        </p:nvSpPr>
        <p:spPr>
          <a:xfrm flipV="1" rot="10800000">
            <a:off x="6934320" y="4952880"/>
            <a:ext cx="2133360" cy="19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CustomShape 9"/>
          <p:cNvSpPr/>
          <p:nvPr/>
        </p:nvSpPr>
        <p:spPr>
          <a:xfrm>
            <a:off x="2133720" y="4648320"/>
            <a:ext cx="2666520" cy="243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w Cen MT"/>
              </a:rPr>
              <a:t>Yellow colors tell planners that land-use practices should support restoration of watershed processes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w Cen MT"/>
              </a:rPr>
              <a:t>Green colors indicate that land-use practices should continue protecting watershed processes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</p:txBody>
      </p:sp>
      <p:sp>
        <p:nvSpPr>
          <p:cNvPr id="298" name="CustomShape 10"/>
          <p:cNvSpPr/>
          <p:nvPr/>
        </p:nvSpPr>
        <p:spPr>
          <a:xfrm rot="5400000">
            <a:off x="3793680" y="1985040"/>
            <a:ext cx="456840" cy="45684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CustomShape 11"/>
          <p:cNvSpPr/>
          <p:nvPr/>
        </p:nvSpPr>
        <p:spPr>
          <a:xfrm>
            <a:off x="10312560" y="1947960"/>
            <a:ext cx="2082600" cy="264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“</a:t>
            </a: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Yellow” agricultural areas around Eatonville require restoration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00" name="CustomShape 12"/>
          <p:cNvSpPr/>
          <p:nvPr/>
        </p:nvSpPr>
        <p:spPr>
          <a:xfrm flipH="1">
            <a:off x="7823160" y="3390840"/>
            <a:ext cx="2260080" cy="1371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0" dur="indefinite" restart="never" nodeType="tmRoot">
          <p:childTnLst>
            <p:seq>
              <p:cTn id="191" dur="indefinite" nodeType="mainSeq"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9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9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02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0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10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1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nodeType="click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17" dur="250" autoRev="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218" dur="250" autoRev="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9" dur="250" autoRev="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250" autoRev="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2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2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nodeType="with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28" dur="250" autoRev="1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229" dur="250" autoRev="1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0" dur="250" autoRev="1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250" autoRev="1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nodeType="with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33" dur="250" autoRev="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234" dur="250" autoRev="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5" dur="250" autoRev="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250" autoRev="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4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nodeType="after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43" dur="250" autoRev="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244" dur="250" autoRev="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5" dur="250" autoRev="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250" autoRev="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2057400" y="0"/>
            <a:ext cx="8457840" cy="10663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63000"/>
          </a:bodyPr>
          <a:p>
            <a:pPr>
              <a:lnSpc>
                <a:spcPct val="100000"/>
              </a:lnSpc>
            </a:pPr>
            <a:r>
              <a:rPr b="0" lang="en-US" sz="4400" spc="-1" strike="noStrike" cap="all">
                <a:solidFill>
                  <a:srgbClr val="ebddc3"/>
                </a:solidFill>
                <a:latin typeface="Tw Cen MT"/>
              </a:rPr>
              <a:t>Blackjack creek characterization</a:t>
            </a:r>
            <a:endParaRPr b="0" lang="en-US" sz="4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02" name="TextShape 2"/>
          <p:cNvSpPr txBox="1"/>
          <p:nvPr/>
        </p:nvSpPr>
        <p:spPr>
          <a:xfrm>
            <a:off x="10667880" y="228600"/>
            <a:ext cx="1117080" cy="380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8B8DFC70-1F25-46CC-80FA-CA006B302E80}" type="slidenum">
              <a:rPr b="1" lang="en-US" sz="1400" spc="-1" strike="noStrike">
                <a:solidFill>
                  <a:srgbClr val="ebddc3"/>
                </a:solidFill>
                <a:latin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pic>
        <p:nvPicPr>
          <p:cNvPr id="303" name="Picture 3" descr="ECO-COL2"/>
          <p:cNvPicPr/>
          <p:nvPr/>
        </p:nvPicPr>
        <p:blipFill>
          <a:blip r:embed="rId1"/>
          <a:stretch/>
        </p:blipFill>
        <p:spPr>
          <a:xfrm>
            <a:off x="5029200" y="6248520"/>
            <a:ext cx="2285640" cy="471240"/>
          </a:xfrm>
          <a:prstGeom prst="rect">
            <a:avLst/>
          </a:prstGeom>
          <a:ln>
            <a:noFill/>
          </a:ln>
        </p:spPr>
      </p:pic>
      <p:sp>
        <p:nvSpPr>
          <p:cNvPr id="304" name="TextShape 3"/>
          <p:cNvSpPr txBox="1"/>
          <p:nvPr/>
        </p:nvSpPr>
        <p:spPr>
          <a:xfrm>
            <a:off x="3149640" y="6050160"/>
            <a:ext cx="8940600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  <p:pic>
        <p:nvPicPr>
          <p:cNvPr id="305" name="Picture 3" descr=""/>
          <p:cNvPicPr/>
          <p:nvPr/>
        </p:nvPicPr>
        <p:blipFill>
          <a:blip r:embed="rId2"/>
          <a:srcRect l="7292" t="20367" r="60721" b="5556"/>
          <a:stretch/>
        </p:blipFill>
        <p:spPr>
          <a:xfrm>
            <a:off x="2260440" y="1085400"/>
            <a:ext cx="3682800" cy="4798440"/>
          </a:xfrm>
          <a:prstGeom prst="rect">
            <a:avLst/>
          </a:prstGeom>
          <a:ln>
            <a:noFill/>
          </a:ln>
        </p:spPr>
      </p:pic>
      <p:pic>
        <p:nvPicPr>
          <p:cNvPr id="306" name="Picture 1" descr=""/>
          <p:cNvPicPr/>
          <p:nvPr/>
        </p:nvPicPr>
        <p:blipFill>
          <a:blip r:embed="rId3"/>
          <a:srcRect l="34788" t="15370" r="34578" b="14815"/>
          <a:stretch/>
        </p:blipFill>
        <p:spPr>
          <a:xfrm>
            <a:off x="6286680" y="1090800"/>
            <a:ext cx="3733560" cy="4787640"/>
          </a:xfrm>
          <a:prstGeom prst="rect">
            <a:avLst/>
          </a:prstGeom>
          <a:ln>
            <a:noFill/>
          </a:ln>
        </p:spPr>
      </p:pic>
      <p:sp>
        <p:nvSpPr>
          <p:cNvPr id="307" name="CustomShape 4"/>
          <p:cNvSpPr/>
          <p:nvPr/>
        </p:nvSpPr>
        <p:spPr>
          <a:xfrm>
            <a:off x="6455160" y="5604480"/>
            <a:ext cx="59976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900" spc="-1" strike="noStrike">
                <a:solidFill>
                  <a:srgbClr val="0070c0"/>
                </a:solidFill>
                <a:latin typeface="Tw Cen MT"/>
              </a:rPr>
              <a:t>https://suquamish.nsn.us/wp-content/uploads/2018/01/Blackjack_WatershedPlan_FINALv2_29Dec2017_complete.pdf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2057400" y="228600"/>
            <a:ext cx="8229240" cy="11394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775f55"/>
                </a:solidFill>
                <a:latin typeface="Tw Cen MT"/>
              </a:rPr>
              <a:t>Objectives of Presentation: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80000"/>
              </a:lnSpc>
            </a:pPr>
            <a:fld id="{0E99A79F-2CD8-4EF8-B58E-43FF88082B1E}" type="slidenum">
              <a:rPr b="1" lang="en-US" sz="1200" spc="-1" strike="noStrike">
                <a:solidFill>
                  <a:srgbClr val="ffffff"/>
                </a:solidFill>
                <a:latin typeface="Arial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46" name="TextShape 3"/>
          <p:cNvSpPr txBox="1"/>
          <p:nvPr/>
        </p:nvSpPr>
        <p:spPr>
          <a:xfrm>
            <a:off x="2209680" y="1447920"/>
            <a:ext cx="8076960" cy="50288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18960" indent="-318600">
              <a:lnSpc>
                <a:spcPct val="100000"/>
              </a:lnSpc>
              <a:spcBef>
                <a:spcPts val="700"/>
              </a:spcBef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To Understand: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</a:pP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Benefits of a watershed approach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Relationship between process, structure, function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Role of </a:t>
            </a:r>
            <a:r>
              <a:rPr b="0" lang="en-US" sz="2900" spc="-1" strike="noStrike">
                <a:solidFill>
                  <a:srgbClr val="0066ff"/>
                </a:solidFill>
                <a:latin typeface="Tw Cen MT"/>
              </a:rPr>
              <a:t>watershed processes 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Example and exercise of applying watershed information to local planning</a:t>
            </a:r>
            <a:r>
              <a:rPr b="0" lang="en-US" sz="3600" spc="-1" strike="noStrike">
                <a:solidFill>
                  <a:srgbClr val="000000"/>
                </a:solidFill>
                <a:latin typeface="Tw Cen MT"/>
              </a:rPr>
              <a:t>  </a:t>
            </a:r>
            <a:endParaRPr b="0" lang="en-US" sz="3600" spc="-1" strike="noStrike">
              <a:solidFill>
                <a:srgbClr val="000000"/>
              </a:solidFill>
              <a:latin typeface="Tw Cen MT"/>
            </a:endParaRPr>
          </a:p>
          <a:p>
            <a:endParaRPr b="0" lang="en-US" sz="36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2152800" y="-158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Water Flow Overall Importance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09" name="TextShape 2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66000"/>
          </a:bodyPr>
          <a:p>
            <a:pPr algn="ctr">
              <a:lnSpc>
                <a:spcPct val="100000"/>
              </a:lnSpc>
            </a:pPr>
            <a:fld id="{3EED33AF-4567-4A85-BCA4-96488E813FC6}" type="slidenum">
              <a:rPr b="1" lang="en-US" sz="1400" spc="-1" strike="noStrike">
                <a:solidFill>
                  <a:srgbClr val="bcb7a8"/>
                </a:solidFill>
                <a:latin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pic>
        <p:nvPicPr>
          <p:cNvPr id="310" name="Picture 9" descr=""/>
          <p:cNvPicPr/>
          <p:nvPr/>
        </p:nvPicPr>
        <p:blipFill>
          <a:blip r:embed="rId1"/>
          <a:srcRect l="47391" t="20367" r="19791" b="5371"/>
          <a:stretch/>
        </p:blipFill>
        <p:spPr>
          <a:xfrm>
            <a:off x="1346760" y="1640520"/>
            <a:ext cx="4000320" cy="5092200"/>
          </a:xfrm>
          <a:prstGeom prst="rect">
            <a:avLst/>
          </a:prstGeom>
          <a:ln>
            <a:noFill/>
          </a:ln>
        </p:spPr>
      </p:pic>
      <p:pic>
        <p:nvPicPr>
          <p:cNvPr id="311" name="Picture 10" descr=""/>
          <p:cNvPicPr/>
          <p:nvPr/>
        </p:nvPicPr>
        <p:blipFill>
          <a:blip r:embed="rId2"/>
          <a:srcRect l="46349" t="25738" r="29580" b="19628"/>
          <a:stretch/>
        </p:blipFill>
        <p:spPr>
          <a:xfrm>
            <a:off x="6095880" y="1640520"/>
            <a:ext cx="3987360" cy="5092200"/>
          </a:xfrm>
          <a:prstGeom prst="rect">
            <a:avLst/>
          </a:prstGeom>
          <a:ln>
            <a:noFill/>
          </a:ln>
        </p:spPr>
      </p:pic>
      <p:sp>
        <p:nvSpPr>
          <p:cNvPr id="312" name="CustomShape 3"/>
          <p:cNvSpPr/>
          <p:nvPr/>
        </p:nvSpPr>
        <p:spPr>
          <a:xfrm>
            <a:off x="3556080" y="2705040"/>
            <a:ext cx="8506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Lower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3" name="CustomShape 4"/>
          <p:cNvSpPr/>
          <p:nvPr/>
        </p:nvSpPr>
        <p:spPr>
          <a:xfrm>
            <a:off x="3220200" y="4534560"/>
            <a:ext cx="1072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Middle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4" name="CustomShape 5"/>
          <p:cNvSpPr/>
          <p:nvPr/>
        </p:nvSpPr>
        <p:spPr>
          <a:xfrm>
            <a:off x="2603520" y="5599080"/>
            <a:ext cx="952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Upper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5" name="CustomShape 6"/>
          <p:cNvSpPr/>
          <p:nvPr/>
        </p:nvSpPr>
        <p:spPr>
          <a:xfrm>
            <a:off x="7759440" y="2989080"/>
            <a:ext cx="330120" cy="335520"/>
          </a:xfrm>
          <a:prstGeom prst="ellipse">
            <a:avLst/>
          </a:prstGeom>
          <a:solidFill>
            <a:schemeClr val="bg1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6" name="CustomShape 7"/>
          <p:cNvSpPr/>
          <p:nvPr/>
        </p:nvSpPr>
        <p:spPr>
          <a:xfrm>
            <a:off x="7677360" y="2989080"/>
            <a:ext cx="583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16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81288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Level of Degradation Overall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18" name="Picture 28" descr=""/>
          <p:cNvPicPr/>
          <p:nvPr/>
        </p:nvPicPr>
        <p:blipFill>
          <a:blip r:embed="rId1"/>
          <a:srcRect l="17081" t="26292" r="59056" b="19813"/>
          <a:stretch/>
        </p:blipFill>
        <p:spPr>
          <a:xfrm>
            <a:off x="6611400" y="1563480"/>
            <a:ext cx="4056120" cy="5154480"/>
          </a:xfrm>
          <a:prstGeom prst="rect">
            <a:avLst/>
          </a:prstGeom>
          <a:ln>
            <a:noFill/>
          </a:ln>
        </p:spPr>
      </p:pic>
      <p:pic>
        <p:nvPicPr>
          <p:cNvPr id="319" name="Picture 29" descr=""/>
          <p:cNvPicPr/>
          <p:nvPr/>
        </p:nvPicPr>
        <p:blipFill>
          <a:blip r:embed="rId2"/>
          <a:srcRect l="47391" t="20367" r="19791" b="5371"/>
          <a:stretch/>
        </p:blipFill>
        <p:spPr>
          <a:xfrm>
            <a:off x="1346760" y="1640520"/>
            <a:ext cx="4000320" cy="5092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81288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Existing Zoning &amp; </a:t>
            </a:r>
            <a:br/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Land Cover Change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21" name="Picture 27" descr=""/>
          <p:cNvPicPr/>
          <p:nvPr/>
        </p:nvPicPr>
        <p:blipFill>
          <a:blip r:embed="rId1"/>
          <a:srcRect l="16559" t="24810" r="58536" b="19258"/>
          <a:stretch/>
        </p:blipFill>
        <p:spPr>
          <a:xfrm>
            <a:off x="5676840" y="454320"/>
            <a:ext cx="5117760" cy="6467040"/>
          </a:xfrm>
          <a:prstGeom prst="rect">
            <a:avLst/>
          </a:prstGeom>
          <a:ln>
            <a:noFill/>
          </a:ln>
        </p:spPr>
      </p:pic>
      <p:pic>
        <p:nvPicPr>
          <p:cNvPr id="322" name="Picture 2" descr=""/>
          <p:cNvPicPr/>
          <p:nvPr/>
        </p:nvPicPr>
        <p:blipFill>
          <a:blip r:embed="rId2"/>
          <a:srcRect l="46037" t="25368" r="29476" b="19628"/>
          <a:stretch/>
        </p:blipFill>
        <p:spPr>
          <a:xfrm>
            <a:off x="880200" y="1587600"/>
            <a:ext cx="4089600" cy="5168520"/>
          </a:xfrm>
          <a:prstGeom prst="rect">
            <a:avLst/>
          </a:prstGeom>
          <a:ln>
            <a:noFill/>
          </a:ln>
        </p:spPr>
      </p:pic>
      <p:sp>
        <p:nvSpPr>
          <p:cNvPr id="323" name="CustomShape 2"/>
          <p:cNvSpPr/>
          <p:nvPr/>
        </p:nvSpPr>
        <p:spPr>
          <a:xfrm>
            <a:off x="7473960" y="390600"/>
            <a:ext cx="152352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Tw Cen MT"/>
              </a:rPr>
              <a:t>Zoning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24" name="CustomShape 3"/>
          <p:cNvSpPr/>
          <p:nvPr/>
        </p:nvSpPr>
        <p:spPr>
          <a:xfrm>
            <a:off x="1117440" y="2629080"/>
            <a:ext cx="19807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Land Cover Change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25" name="CustomShape 4"/>
          <p:cNvSpPr/>
          <p:nvPr/>
        </p:nvSpPr>
        <p:spPr>
          <a:xfrm>
            <a:off x="1835280" y="5575320"/>
            <a:ext cx="939600" cy="8506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CustomShape 5"/>
          <p:cNvSpPr/>
          <p:nvPr/>
        </p:nvSpPr>
        <p:spPr>
          <a:xfrm>
            <a:off x="6915240" y="4611600"/>
            <a:ext cx="132048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Rural Residential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7" name="CustomShape 6"/>
          <p:cNvSpPr/>
          <p:nvPr/>
        </p:nvSpPr>
        <p:spPr>
          <a:xfrm>
            <a:off x="8572680" y="1803240"/>
            <a:ext cx="11595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City of Port Orchard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8" name="CustomShape 7"/>
          <p:cNvSpPr/>
          <p:nvPr/>
        </p:nvSpPr>
        <p:spPr>
          <a:xfrm>
            <a:off x="7848720" y="3610080"/>
            <a:ext cx="114912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Rural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Protection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81288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Storage Importance</a:t>
            </a:r>
            <a:br/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Wetlands &amp; Floodplains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30" name="Picture 2" descr=""/>
          <p:cNvPicPr/>
          <p:nvPr/>
        </p:nvPicPr>
        <p:blipFill>
          <a:blip r:embed="rId1"/>
          <a:srcRect l="46141" t="25184" r="29162" b="19258"/>
          <a:stretch/>
        </p:blipFill>
        <p:spPr>
          <a:xfrm>
            <a:off x="6527880" y="228600"/>
            <a:ext cx="5257440" cy="6654960"/>
          </a:xfrm>
          <a:prstGeom prst="rect">
            <a:avLst/>
          </a:prstGeom>
          <a:ln>
            <a:noFill/>
          </a:ln>
        </p:spPr>
      </p:pic>
      <p:pic>
        <p:nvPicPr>
          <p:cNvPr id="331" name="Picture 4" descr=""/>
          <p:cNvPicPr/>
          <p:nvPr/>
        </p:nvPicPr>
        <p:blipFill>
          <a:blip r:embed="rId2"/>
          <a:stretch/>
        </p:blipFill>
        <p:spPr>
          <a:xfrm>
            <a:off x="1944720" y="1394280"/>
            <a:ext cx="3084120" cy="5463360"/>
          </a:xfrm>
          <a:prstGeom prst="rect">
            <a:avLst/>
          </a:prstGeom>
          <a:ln>
            <a:noFill/>
          </a:ln>
        </p:spPr>
      </p:pic>
      <p:sp>
        <p:nvSpPr>
          <p:cNvPr id="332" name="CustomShape 2"/>
          <p:cNvSpPr/>
          <p:nvPr/>
        </p:nvSpPr>
        <p:spPr>
          <a:xfrm>
            <a:off x="9156600" y="5410080"/>
            <a:ext cx="11934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Wetlands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3" name="CustomShape 3"/>
          <p:cNvSpPr/>
          <p:nvPr/>
        </p:nvSpPr>
        <p:spPr>
          <a:xfrm flipH="1" flipV="1">
            <a:off x="9333720" y="4533840"/>
            <a:ext cx="215640" cy="88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4" name="CustomShape 4"/>
          <p:cNvSpPr/>
          <p:nvPr/>
        </p:nvSpPr>
        <p:spPr>
          <a:xfrm>
            <a:off x="6730920" y="2374920"/>
            <a:ext cx="12189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Floodplain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5" name="CustomShape 5"/>
          <p:cNvSpPr/>
          <p:nvPr/>
        </p:nvSpPr>
        <p:spPr>
          <a:xfrm>
            <a:off x="7772400" y="2559600"/>
            <a:ext cx="1383840" cy="67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81288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Recharge Importance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37" name="Picture 4" descr=""/>
          <p:cNvPicPr/>
          <p:nvPr/>
        </p:nvPicPr>
        <p:blipFill>
          <a:blip r:embed="rId1"/>
          <a:stretch/>
        </p:blipFill>
        <p:spPr>
          <a:xfrm>
            <a:off x="6883560" y="343080"/>
            <a:ext cx="3422520" cy="6202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81288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Existing Zoning &amp; </a:t>
            </a:r>
            <a:br/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Land Cover Change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39" name="Picture 27" descr=""/>
          <p:cNvPicPr/>
          <p:nvPr/>
        </p:nvPicPr>
        <p:blipFill>
          <a:blip r:embed="rId1"/>
          <a:srcRect l="16559" t="24810" r="58536" b="19258"/>
          <a:stretch/>
        </p:blipFill>
        <p:spPr>
          <a:xfrm>
            <a:off x="5676840" y="454320"/>
            <a:ext cx="5117760" cy="6467040"/>
          </a:xfrm>
          <a:prstGeom prst="rect">
            <a:avLst/>
          </a:prstGeom>
          <a:ln>
            <a:noFill/>
          </a:ln>
        </p:spPr>
      </p:pic>
      <p:pic>
        <p:nvPicPr>
          <p:cNvPr id="340" name="Picture 2" descr=""/>
          <p:cNvPicPr/>
          <p:nvPr/>
        </p:nvPicPr>
        <p:blipFill>
          <a:blip r:embed="rId2"/>
          <a:srcRect l="46037" t="25368" r="29476" b="19628"/>
          <a:stretch/>
        </p:blipFill>
        <p:spPr>
          <a:xfrm>
            <a:off x="880200" y="1587600"/>
            <a:ext cx="4089600" cy="5168520"/>
          </a:xfrm>
          <a:prstGeom prst="rect">
            <a:avLst/>
          </a:prstGeom>
          <a:ln>
            <a:noFill/>
          </a:ln>
        </p:spPr>
      </p:pic>
      <p:sp>
        <p:nvSpPr>
          <p:cNvPr id="341" name="CustomShape 2"/>
          <p:cNvSpPr/>
          <p:nvPr/>
        </p:nvSpPr>
        <p:spPr>
          <a:xfrm>
            <a:off x="7473960" y="390600"/>
            <a:ext cx="152352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Tw Cen MT"/>
              </a:rPr>
              <a:t>Zoning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42" name="CustomShape 3"/>
          <p:cNvSpPr/>
          <p:nvPr/>
        </p:nvSpPr>
        <p:spPr>
          <a:xfrm>
            <a:off x="1117440" y="2629080"/>
            <a:ext cx="19807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Land Cover Change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3" name="CustomShape 4"/>
          <p:cNvSpPr/>
          <p:nvPr/>
        </p:nvSpPr>
        <p:spPr>
          <a:xfrm>
            <a:off x="1835280" y="5575320"/>
            <a:ext cx="939600" cy="8506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4" name="CustomShape 5"/>
          <p:cNvSpPr/>
          <p:nvPr/>
        </p:nvSpPr>
        <p:spPr>
          <a:xfrm>
            <a:off x="6915240" y="4611600"/>
            <a:ext cx="132048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Rural Residential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5" name="CustomShape 6"/>
          <p:cNvSpPr/>
          <p:nvPr/>
        </p:nvSpPr>
        <p:spPr>
          <a:xfrm>
            <a:off x="8572680" y="1803240"/>
            <a:ext cx="11595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City of Port Orchard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6" name="CustomShape 7"/>
          <p:cNvSpPr/>
          <p:nvPr/>
        </p:nvSpPr>
        <p:spPr>
          <a:xfrm>
            <a:off x="7848720" y="3610080"/>
            <a:ext cx="114912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Rural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Protection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81288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Sediment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48" name="Picture 2" descr=""/>
          <p:cNvPicPr/>
          <p:nvPr/>
        </p:nvPicPr>
        <p:blipFill>
          <a:blip r:embed="rId1"/>
          <a:srcRect l="16665" t="24999" r="29266" b="19258"/>
          <a:stretch/>
        </p:blipFill>
        <p:spPr>
          <a:xfrm>
            <a:off x="1638360" y="1714320"/>
            <a:ext cx="8517600" cy="4939560"/>
          </a:xfrm>
          <a:prstGeom prst="rect">
            <a:avLst/>
          </a:prstGeom>
          <a:ln>
            <a:noFill/>
          </a:ln>
        </p:spPr>
      </p:pic>
      <p:sp>
        <p:nvSpPr>
          <p:cNvPr id="349" name="CustomShape 2"/>
          <p:cNvSpPr/>
          <p:nvPr/>
        </p:nvSpPr>
        <p:spPr>
          <a:xfrm>
            <a:off x="7499520" y="1714320"/>
            <a:ext cx="1955520" cy="912600"/>
          </a:xfrm>
          <a:prstGeom prst="rect">
            <a:avLst/>
          </a:prstGeom>
          <a:solidFill>
            <a:srgbClr val="d9d9d9">
              <a:alpha val="5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Sediment Export Potential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0" name="CustomShape 3"/>
          <p:cNvSpPr/>
          <p:nvPr/>
        </p:nvSpPr>
        <p:spPr>
          <a:xfrm>
            <a:off x="10363320" y="2336760"/>
            <a:ext cx="1638000" cy="200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Highest Export Potential  in higher gradient stream corridor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1" name="CustomShape 4"/>
          <p:cNvSpPr/>
          <p:nvPr/>
        </p:nvSpPr>
        <p:spPr>
          <a:xfrm flipH="1">
            <a:off x="8636040" y="2703600"/>
            <a:ext cx="1676160" cy="30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2" name="CustomShape 5"/>
          <p:cNvSpPr/>
          <p:nvPr/>
        </p:nvSpPr>
        <p:spPr>
          <a:xfrm>
            <a:off x="2870280" y="1760760"/>
            <a:ext cx="2133360" cy="912600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Current Conditions Using NSPECT Model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3" name="CustomShape 6"/>
          <p:cNvSpPr/>
          <p:nvPr/>
        </p:nvSpPr>
        <p:spPr>
          <a:xfrm>
            <a:off x="127080" y="3722760"/>
            <a:ext cx="162540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Highest level of degradation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4" name="CustomShape 7"/>
          <p:cNvSpPr/>
          <p:nvPr/>
        </p:nvSpPr>
        <p:spPr>
          <a:xfrm>
            <a:off x="1638360" y="4184640"/>
            <a:ext cx="182844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5" name="CustomShape 8"/>
          <p:cNvSpPr/>
          <p:nvPr/>
        </p:nvSpPr>
        <p:spPr>
          <a:xfrm>
            <a:off x="10363320" y="4184640"/>
            <a:ext cx="1845000" cy="228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Lowest export potential due to low gradient and presence of storage of water by wetlands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6" name="CustomShape 9"/>
          <p:cNvSpPr/>
          <p:nvPr/>
        </p:nvSpPr>
        <p:spPr>
          <a:xfrm flipH="1" flipV="1">
            <a:off x="8317800" y="4184640"/>
            <a:ext cx="204444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7" name="CustomShape 10"/>
          <p:cNvSpPr/>
          <p:nvPr/>
        </p:nvSpPr>
        <p:spPr>
          <a:xfrm>
            <a:off x="114480" y="4830840"/>
            <a:ext cx="163800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Lowest level of degradation in green areas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8" name="CustomShape 11"/>
          <p:cNvSpPr/>
          <p:nvPr/>
        </p:nvSpPr>
        <p:spPr>
          <a:xfrm flipV="1">
            <a:off x="1638360" y="5135760"/>
            <a:ext cx="1231560" cy="15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Shape 1"/>
          <p:cNvSpPr txBox="1"/>
          <p:nvPr/>
        </p:nvSpPr>
        <p:spPr>
          <a:xfrm>
            <a:off x="81288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Hydrologic Metrics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60" name="Picture 4" descr=""/>
          <p:cNvPicPr/>
          <p:nvPr/>
        </p:nvPicPr>
        <p:blipFill>
          <a:blip r:embed="rId1"/>
          <a:srcRect l="31037" t="6664" r="33331" b="27405"/>
          <a:stretch/>
        </p:blipFill>
        <p:spPr>
          <a:xfrm>
            <a:off x="3327480" y="1574640"/>
            <a:ext cx="5074920" cy="5283000"/>
          </a:xfrm>
          <a:prstGeom prst="rect">
            <a:avLst/>
          </a:prstGeom>
          <a:ln>
            <a:noFill/>
          </a:ln>
        </p:spPr>
      </p:pic>
      <p:sp>
        <p:nvSpPr>
          <p:cNvPr id="361" name="CustomShape 2"/>
          <p:cNvSpPr/>
          <p:nvPr/>
        </p:nvSpPr>
        <p:spPr>
          <a:xfrm>
            <a:off x="368280" y="5029200"/>
            <a:ext cx="2539800" cy="200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Chico Creek watershed is relatively undeveloped &amp; has a correspondingly low High Pulse Count of 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62" name="CustomShape 3"/>
          <p:cNvSpPr/>
          <p:nvPr/>
        </p:nvSpPr>
        <p:spPr>
          <a:xfrm>
            <a:off x="2546280" y="3949560"/>
            <a:ext cx="2228400" cy="91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c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3" name="CustomShape 4"/>
          <p:cNvSpPr/>
          <p:nvPr/>
        </p:nvSpPr>
        <p:spPr>
          <a:xfrm>
            <a:off x="469800" y="3292920"/>
            <a:ext cx="24379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Blackjack also has a relatively low High Pulse Count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64" name="CustomShape 5"/>
          <p:cNvSpPr/>
          <p:nvPr/>
        </p:nvSpPr>
        <p:spPr>
          <a:xfrm>
            <a:off x="3174840" y="5676840"/>
            <a:ext cx="990360" cy="10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5" name="CustomShape 6"/>
          <p:cNvSpPr/>
          <p:nvPr/>
        </p:nvSpPr>
        <p:spPr>
          <a:xfrm>
            <a:off x="9042480" y="2413080"/>
            <a:ext cx="2209320" cy="17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High Pulse Counts can be a useful indicator of the hydrologic health of a stream system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81288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775f55"/>
                </a:solidFill>
                <a:latin typeface="Tw Cen MT"/>
              </a:rPr>
              <a:t>Hydrologic Metrics &amp; BIBI (Benthic Index of Biological Integrity)</a:t>
            </a:r>
            <a:endParaRPr b="0" lang="en-US" sz="32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67" name="Picture 2" descr=""/>
          <p:cNvPicPr/>
          <p:nvPr/>
        </p:nvPicPr>
        <p:blipFill>
          <a:blip r:embed="rId1"/>
          <a:srcRect l="21456" t="10923" r="24059" b="15924"/>
          <a:stretch/>
        </p:blipFill>
        <p:spPr>
          <a:xfrm>
            <a:off x="304920" y="1841400"/>
            <a:ext cx="6641640" cy="5016240"/>
          </a:xfrm>
          <a:prstGeom prst="rect">
            <a:avLst/>
          </a:prstGeom>
          <a:ln>
            <a:noFill/>
          </a:ln>
        </p:spPr>
      </p:pic>
      <p:pic>
        <p:nvPicPr>
          <p:cNvPr id="368" name="Picture 5" descr=""/>
          <p:cNvPicPr/>
          <p:nvPr/>
        </p:nvPicPr>
        <p:blipFill>
          <a:blip r:embed="rId2"/>
          <a:srcRect l="32504" t="19632" r="22651" b="19657"/>
          <a:stretch/>
        </p:blipFill>
        <p:spPr>
          <a:xfrm>
            <a:off x="6946920" y="2674080"/>
            <a:ext cx="4951440" cy="3770280"/>
          </a:xfrm>
          <a:prstGeom prst="rect">
            <a:avLst/>
          </a:prstGeom>
          <a:ln>
            <a:noFill/>
          </a:ln>
        </p:spPr>
      </p:pic>
      <p:sp>
        <p:nvSpPr>
          <p:cNvPr id="369" name="CustomShape 2"/>
          <p:cNvSpPr/>
          <p:nvPr/>
        </p:nvSpPr>
        <p:spPr>
          <a:xfrm>
            <a:off x="7937280" y="3459240"/>
            <a:ext cx="1333080" cy="60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w Cen MT"/>
              </a:rPr>
              <a:t>Blackjack </a:t>
            </a:r>
            <a:r>
              <a:rPr b="0" lang="en-US" sz="1800" spc="-1" strike="noStrike">
                <a:solidFill>
                  <a:srgbClr val="ff0000"/>
                </a:solidFill>
                <a:latin typeface="Tw Cen MT"/>
              </a:rPr>
              <a:t>&lt;&gt;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81288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Blackjack Creek – Integration of watershed data over multiple scales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71" name="Picture 2" descr=""/>
          <p:cNvPicPr/>
          <p:nvPr/>
        </p:nvPicPr>
        <p:blipFill>
          <a:blip r:embed="rId1"/>
          <a:srcRect l="24789" t="20367" r="28122" b="25184"/>
          <a:stretch/>
        </p:blipFill>
        <p:spPr>
          <a:xfrm>
            <a:off x="1549440" y="1636560"/>
            <a:ext cx="8280720" cy="5385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1981080" y="533520"/>
            <a:ext cx="8229240" cy="8377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90543a"/>
                </a:solidFill>
                <a:latin typeface="Tw Cen MT"/>
              </a:rPr>
              <a:t>Land Use Planning Needs…..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1981080" y="1676520"/>
            <a:ext cx="8229240" cy="3809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20040" indent="-31968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An Ecosystem Approach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marL="320040" indent="-31968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 </a:t>
            </a: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Assessment of: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lvl="1" marL="640080" indent="-273960">
              <a:lnSpc>
                <a:spcPct val="10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charset="2"/>
              <a:buChar char=""/>
            </a:pPr>
            <a:r>
              <a:rPr b="0" lang="en-US" sz="2600" spc="-1" strike="noStrike">
                <a:solidFill>
                  <a:srgbClr val="000000"/>
                </a:solidFill>
                <a:latin typeface="Tw Cen MT"/>
              </a:rPr>
              <a:t>Freshwater processes</a:t>
            </a:r>
            <a:endParaRPr b="0" lang="en-US" sz="2600" spc="-1" strike="noStrike">
              <a:solidFill>
                <a:srgbClr val="000000"/>
              </a:solidFill>
              <a:latin typeface="Tw Cen MT"/>
            </a:endParaRPr>
          </a:p>
          <a:p>
            <a:pPr lvl="1" marL="640080" indent="-273960">
              <a:lnSpc>
                <a:spcPct val="10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charset="2"/>
              <a:buChar char=""/>
            </a:pPr>
            <a:r>
              <a:rPr b="0" lang="en-US" sz="2600" spc="-1" strike="noStrike">
                <a:solidFill>
                  <a:srgbClr val="000000"/>
                </a:solidFill>
                <a:latin typeface="Tw Cen MT"/>
              </a:rPr>
              <a:t>Nearshore processes</a:t>
            </a:r>
            <a:endParaRPr b="0" lang="en-US" sz="2600" spc="-1" strike="noStrike">
              <a:solidFill>
                <a:srgbClr val="000000"/>
              </a:solidFill>
              <a:latin typeface="Tw Cen MT"/>
            </a:endParaRPr>
          </a:p>
          <a:p>
            <a:pPr lvl="1" marL="640080" indent="-273960">
              <a:lnSpc>
                <a:spcPct val="10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charset="2"/>
              <a:buChar char=""/>
            </a:pPr>
            <a:r>
              <a:rPr b="0" lang="en-US" sz="2600" spc="-1" strike="noStrike">
                <a:solidFill>
                  <a:srgbClr val="000000"/>
                </a:solidFill>
                <a:latin typeface="Tw Cen MT"/>
              </a:rPr>
              <a:t>Fish &amp; wildlife habitat</a:t>
            </a:r>
            <a:endParaRPr b="0" lang="en-US" sz="2600" spc="-1" strike="noStrike">
              <a:solidFill>
                <a:srgbClr val="000000"/>
              </a:solidFill>
              <a:latin typeface="Tw Cen MT"/>
            </a:endParaRPr>
          </a:p>
          <a:p>
            <a:pPr marL="320040" indent="-31968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Integration of data </a:t>
            </a:r>
            <a:br/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across temporal &amp;</a:t>
            </a:r>
            <a:br/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spacial scales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49" name="Picture 59" descr=""/>
          <p:cNvPicPr/>
          <p:nvPr/>
        </p:nvPicPr>
        <p:blipFill>
          <a:blip r:embed="rId1"/>
          <a:stretch/>
        </p:blipFill>
        <p:spPr>
          <a:xfrm>
            <a:off x="5791320" y="2514600"/>
            <a:ext cx="3580920" cy="3398400"/>
          </a:xfrm>
          <a:prstGeom prst="rect">
            <a:avLst/>
          </a:prstGeom>
          <a:ln>
            <a:noFill/>
          </a:ln>
        </p:spPr>
      </p:pic>
      <p:sp>
        <p:nvSpPr>
          <p:cNvPr id="150" name="CustomShape 3"/>
          <p:cNvSpPr/>
          <p:nvPr/>
        </p:nvSpPr>
        <p:spPr>
          <a:xfrm>
            <a:off x="6676920" y="3733920"/>
            <a:ext cx="1828440" cy="51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orbel"/>
              </a:rPr>
              <a:t>Ecosystem Services:</a:t>
            </a:r>
            <a:endParaRPr b="0" lang="en-US" sz="1400" spc="-1" strike="noStrike">
              <a:latin typeface="Arial"/>
            </a:endParaRPr>
          </a:p>
        </p:txBody>
      </p:sp>
      <p:grpSp>
        <p:nvGrpSpPr>
          <p:cNvPr id="151" name="Group 4"/>
          <p:cNvGrpSpPr/>
          <p:nvPr/>
        </p:nvGrpSpPr>
        <p:grpSpPr>
          <a:xfrm>
            <a:off x="8502480" y="2286000"/>
            <a:ext cx="1980720" cy="1447560"/>
            <a:chOff x="8502480" y="2286000"/>
            <a:chExt cx="1980720" cy="1447560"/>
          </a:xfrm>
        </p:grpSpPr>
        <p:pic>
          <p:nvPicPr>
            <p:cNvPr id="152" name="Picture 9" descr="hatslough_mudflts"/>
            <p:cNvPicPr/>
            <p:nvPr/>
          </p:nvPicPr>
          <p:blipFill>
            <a:blip r:embed="rId2"/>
            <a:stretch/>
          </p:blipFill>
          <p:spPr>
            <a:xfrm>
              <a:off x="8502480" y="2286000"/>
              <a:ext cx="1980720" cy="1447560"/>
            </a:xfrm>
            <a:prstGeom prst="rect">
              <a:avLst/>
            </a:prstGeom>
            <a:ln>
              <a:noFill/>
            </a:ln>
            <a:effectLst>
              <a:outerShdw algn="tl" blurRad="292100" dir="2700000" dist="13949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3" name="CustomShape 5"/>
            <p:cNvSpPr/>
            <p:nvPr/>
          </p:nvSpPr>
          <p:spPr>
            <a:xfrm>
              <a:off x="8604360" y="2362320"/>
              <a:ext cx="1777680" cy="729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200" spc="-1" strike="noStrike">
                  <a:solidFill>
                    <a:srgbClr val="ffffff"/>
                  </a:solidFill>
                  <a:latin typeface="Corbel"/>
                </a:rPr>
                <a:t>..such as water and sediment movement at</a:t>
              </a:r>
              <a:br/>
              <a:r>
                <a:rPr b="1" lang="en-US" sz="1200" spc="-1" strike="noStrike">
                  <a:solidFill>
                    <a:srgbClr val="ffffff"/>
                  </a:solidFill>
                  <a:latin typeface="Corbel"/>
                </a:rPr>
                <a:t>the watershed scale</a:t>
              </a:r>
              <a:endParaRPr b="0" lang="en-US" sz="1200" spc="-1" strike="noStrike">
                <a:latin typeface="Arial"/>
              </a:endParaRPr>
            </a:p>
          </p:txBody>
        </p:sp>
      </p:grpSp>
      <p:pic>
        <p:nvPicPr>
          <p:cNvPr id="154" name="Picture 12" descr="Mid Fork Snoq"/>
          <p:cNvPicPr/>
          <p:nvPr/>
        </p:nvPicPr>
        <p:blipFill>
          <a:blip r:embed="rId3"/>
          <a:stretch/>
        </p:blipFill>
        <p:spPr>
          <a:xfrm>
            <a:off x="8686800" y="4952880"/>
            <a:ext cx="1731600" cy="1447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55" name="CustomShape 6"/>
          <p:cNvSpPr/>
          <p:nvPr/>
        </p:nvSpPr>
        <p:spPr>
          <a:xfrm>
            <a:off x="8710560" y="5268960"/>
            <a:ext cx="213336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orbel"/>
              </a:rPr>
              <a:t>..such as a stream channel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orbe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orbel"/>
              </a:rPr>
              <a:t>or estuary delta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56" name="CustomShape 7"/>
          <p:cNvSpPr/>
          <p:nvPr/>
        </p:nvSpPr>
        <p:spPr>
          <a:xfrm>
            <a:off x="8839080" y="6033960"/>
            <a:ext cx="1523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en-US" sz="1800" spc="-1" strike="noStrike">
                <a:solidFill>
                  <a:srgbClr val="ffffff"/>
                </a:solidFill>
                <a:latin typeface="Corbel"/>
              </a:rPr>
              <a:t>Mid Scale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57" name="Picture 14" descr="commorantfishing"/>
          <p:cNvPicPr/>
          <p:nvPr/>
        </p:nvPicPr>
        <p:blipFill>
          <a:blip r:embed="rId4"/>
          <a:srcRect l="0" t="121" r="0" b="0"/>
          <a:stretch/>
        </p:blipFill>
        <p:spPr>
          <a:xfrm>
            <a:off x="4648320" y="4952880"/>
            <a:ext cx="1980720" cy="14522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58" name="CustomShape 8"/>
          <p:cNvSpPr/>
          <p:nvPr/>
        </p:nvSpPr>
        <p:spPr>
          <a:xfrm>
            <a:off x="5715000" y="4992840"/>
            <a:ext cx="114264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1" lang="en-US" sz="1200" spc="-1" strike="noStrike">
                <a:solidFill>
                  <a:srgbClr val="ffffff"/>
                </a:solidFill>
                <a:latin typeface="Corbel"/>
              </a:rPr>
              <a:t>..such as habitat for birds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59" name="CustomShape 9"/>
          <p:cNvSpPr/>
          <p:nvPr/>
        </p:nvSpPr>
        <p:spPr>
          <a:xfrm>
            <a:off x="4554360" y="6095880"/>
            <a:ext cx="1330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orbel"/>
              </a:rPr>
              <a:t>Fine Scale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0" name="CustomShape 10"/>
          <p:cNvSpPr/>
          <p:nvPr/>
        </p:nvSpPr>
        <p:spPr>
          <a:xfrm>
            <a:off x="8420400" y="3352680"/>
            <a:ext cx="1537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orbel"/>
              </a:rPr>
              <a:t>Broad Scale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1" name="CustomShape 11"/>
          <p:cNvSpPr/>
          <p:nvPr/>
        </p:nvSpPr>
        <p:spPr>
          <a:xfrm flipH="1" rot="16200000">
            <a:off x="6477120" y="3200040"/>
            <a:ext cx="914040" cy="30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indefinite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nodeType="after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9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nodeType="clickEffect" fill="hold">
                      <p:stCondLst>
                        <p:cond delay="indefinite"/>
                      </p:stCondLst>
                      <p:childTnLst>
                        <p:par>
                          <p:cTn id="1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9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nodeType="with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9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nodeType="with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9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nodeType="clickEffect" fill="hold">
                      <p:stCondLst>
                        <p:cond delay="indefinite"/>
                      </p:stCondLst>
                      <p:childTnLst>
                        <p:par>
                          <p:cTn id="3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9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nodeType="with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9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nodeType="withEffect" fill="hold" presetClass="entr" presetID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9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nodeType="clickEffect" fill="hold">
                      <p:stCondLst>
                        <p:cond delay="indefinite"/>
                      </p:stCondLst>
                      <p:childTnLst>
                        <p:par>
                          <p:cTn id="5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1"/>
          <p:cNvSpPr txBox="1"/>
          <p:nvPr/>
        </p:nvSpPr>
        <p:spPr>
          <a:xfrm>
            <a:off x="304920" y="277920"/>
            <a:ext cx="11886840" cy="941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 </a:t>
            </a:r>
            <a:r>
              <a:rPr b="0" lang="en-US" sz="3200" spc="-1" strike="noStrike">
                <a:solidFill>
                  <a:srgbClr val="775f55"/>
                </a:solidFill>
                <a:latin typeface="Tw Cen MT"/>
              </a:rPr>
              <a:t>Workshop Exercise: Develop an Integrated Watershed  Plan to Protect &amp; Sustain Hydrology of Blackjack Creek (Use Figure 10 as Guide)</a:t>
            </a:r>
            <a:br/>
            <a:endParaRPr b="0" lang="en-US" sz="32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73" name="TextShape 2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80000"/>
              </a:lnSpc>
            </a:pPr>
            <a:fld id="{963C2D03-61C7-4C3F-AEE0-0215936E551D}" type="slidenum">
              <a:rPr b="1" lang="en-US" sz="1200" spc="-1" strike="noStrike">
                <a:solidFill>
                  <a:srgbClr val="ffffff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74" name="TextShape 3"/>
          <p:cNvSpPr txBox="1"/>
          <p:nvPr/>
        </p:nvSpPr>
        <p:spPr>
          <a:xfrm>
            <a:off x="584280" y="1515960"/>
            <a:ext cx="10909080" cy="49096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800" spc="-1" strike="noStrike">
                <a:solidFill>
                  <a:srgbClr val="000000"/>
                </a:solidFill>
                <a:latin typeface="Tw Cen MT"/>
              </a:rPr>
              <a:t>Questions to Address per Sub-basin – ( e.g. Lower, Middle Blackjack) :</a:t>
            </a:r>
            <a:endParaRPr b="0" lang="en-US" sz="2800" spc="-1" strike="noStrike">
              <a:solidFill>
                <a:srgbClr val="000000"/>
              </a:solidFill>
              <a:latin typeface="Tw Cen MT"/>
            </a:endParaRPr>
          </a:p>
          <a:p>
            <a:pPr marL="343080" indent="-34272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AutoNum type="arabicParenR"/>
            </a:pPr>
            <a:r>
              <a:rPr b="0" lang="en-US" sz="2800" spc="-1" strike="noStrike">
                <a:solidFill>
                  <a:srgbClr val="000000"/>
                </a:solidFill>
                <a:latin typeface="Tw Cen MT"/>
              </a:rPr>
              <a:t>What are the key problems this watershed faces?</a:t>
            </a:r>
            <a:endParaRPr b="0" lang="en-US" sz="2800" spc="-1" strike="noStrike">
              <a:solidFill>
                <a:srgbClr val="000000"/>
              </a:solidFill>
              <a:latin typeface="Tw Cen MT"/>
            </a:endParaRPr>
          </a:p>
          <a:p>
            <a:pPr marL="343080" indent="-34272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AutoNum type="arabicParenR"/>
            </a:pPr>
            <a:r>
              <a:rPr b="0" lang="en-US" sz="2800" spc="-1" strike="noStrike">
                <a:solidFill>
                  <a:srgbClr val="000000"/>
                </a:solidFill>
                <a:latin typeface="Tw Cen MT"/>
              </a:rPr>
              <a:t>What type of actions will best limit high flows and sustain low flows?</a:t>
            </a:r>
            <a:endParaRPr b="0" lang="en-US" sz="2800" spc="-1" strike="noStrike">
              <a:solidFill>
                <a:srgbClr val="000000"/>
              </a:solidFill>
              <a:latin typeface="Tw Cen MT"/>
            </a:endParaRPr>
          </a:p>
          <a:p>
            <a:pPr marL="343080" indent="-34272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AutoNum type="arabicParenR"/>
            </a:pPr>
            <a:r>
              <a:rPr b="0" lang="en-US" sz="2800" spc="-1" strike="noStrike">
                <a:solidFill>
                  <a:srgbClr val="000000"/>
                </a:solidFill>
                <a:latin typeface="Tw Cen MT"/>
              </a:rPr>
              <a:t>Based on #1 and 2, what and where are the priority actions to undertake (please rank and explain your basis)? This could include:  riparian restoration, LID retrofit, restoring the estuary at the mouth of creek, wetland and floodplain restoration, acquisition of upper watershed lands.</a:t>
            </a:r>
            <a:endParaRPr b="0" lang="en-US" sz="2800" spc="-1" strike="noStrike">
              <a:solidFill>
                <a:srgbClr val="000000"/>
              </a:solidFill>
              <a:latin typeface="Tw Cen MT"/>
            </a:endParaRPr>
          </a:p>
          <a:p>
            <a:pPr marL="343080" indent="-34272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AutoNum type="arabicParenR"/>
            </a:pPr>
            <a:r>
              <a:rPr b="0" lang="en-US" sz="2800" spc="-1" strike="noStrike">
                <a:solidFill>
                  <a:srgbClr val="000000"/>
                </a:solidFill>
                <a:latin typeface="Tw Cen MT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Tw Cen MT"/>
              </a:rPr>
              <a:t>What type of planning and regulatory measures would you undertake to deal with future development?  Be specific as to the location of these measures.</a:t>
            </a:r>
            <a:endParaRPr b="0" lang="en-US" sz="28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 algn="ctr">
              <a:lnSpc>
                <a:spcPct val="100000"/>
              </a:lnSpc>
              <a:spcBef>
                <a:spcPts val="700"/>
              </a:spcBef>
            </a:pPr>
            <a:endParaRPr b="0" lang="en-US" sz="28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Shape 1"/>
          <p:cNvSpPr txBox="1"/>
          <p:nvPr/>
        </p:nvSpPr>
        <p:spPr>
          <a:xfrm>
            <a:off x="81684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Workshop Exercise – Results and Discussion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928800" y="278640"/>
            <a:ext cx="5950800" cy="5191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10000"/>
          </a:bodyPr>
          <a:p>
            <a:pPr>
              <a:lnSpc>
                <a:spcPct val="100000"/>
              </a:lnSpc>
            </a:pPr>
            <a:br/>
            <a:r>
              <a:rPr b="0" lang="en-US" sz="3200" spc="-1" strike="noStrike">
                <a:solidFill>
                  <a:srgbClr val="775f55"/>
                </a:solidFill>
                <a:latin typeface="Tw Cen MT"/>
              </a:rPr>
              <a:t>Comparing Your Results….</a:t>
            </a:r>
            <a:br/>
            <a:r>
              <a:rPr b="0" lang="en-US" sz="3200" spc="-1" strike="noStrike">
                <a:solidFill>
                  <a:srgbClr val="775f55"/>
                </a:solidFill>
                <a:latin typeface="Tw Cen MT"/>
              </a:rPr>
              <a:t>Overall Protection and Restoration</a:t>
            </a:r>
            <a:endParaRPr b="0" lang="en-US" sz="32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812880" y="6248520"/>
            <a:ext cx="722808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r>
              <a:rPr b="0" lang="en-US" sz="1400" spc="-1" strike="noStrike">
                <a:solidFill>
                  <a:srgbClr val="bcb8a9"/>
                </a:solidFill>
                <a:latin typeface="Arial"/>
              </a:rPr>
              <a:t>...wtshd\2016_WC\Blackjack\Blackjact Water Flow Assessment_06022016.pptx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78" name="TextShape 3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66000"/>
          </a:bodyPr>
          <a:p>
            <a:pPr algn="ctr">
              <a:lnSpc>
                <a:spcPct val="100000"/>
              </a:lnSpc>
            </a:pPr>
            <a:fld id="{C9C5C9C0-B399-41DA-9181-385FA4F54228}" type="slidenum">
              <a:rPr b="1" lang="en-US" sz="1400" spc="-1" strike="noStrike">
                <a:solidFill>
                  <a:srgbClr val="bcb7a8"/>
                </a:solidFill>
                <a:latin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pic>
        <p:nvPicPr>
          <p:cNvPr id="379" name="Picture 16" descr="WF_RP_matrix_develp.JPG"/>
          <p:cNvPicPr/>
          <p:nvPr/>
        </p:nvPicPr>
        <p:blipFill>
          <a:blip r:embed="rId1"/>
          <a:stretch/>
        </p:blipFill>
        <p:spPr>
          <a:xfrm>
            <a:off x="1082880" y="2302920"/>
            <a:ext cx="3766680" cy="2890080"/>
          </a:xfrm>
          <a:prstGeom prst="rect">
            <a:avLst/>
          </a:prstGeom>
          <a:ln>
            <a:noFill/>
          </a:ln>
        </p:spPr>
      </p:pic>
      <p:pic>
        <p:nvPicPr>
          <p:cNvPr id="380" name="Picture 9" descr=""/>
          <p:cNvPicPr/>
          <p:nvPr/>
        </p:nvPicPr>
        <p:blipFill>
          <a:blip r:embed="rId2"/>
          <a:stretch/>
        </p:blipFill>
        <p:spPr>
          <a:xfrm>
            <a:off x="6880320" y="577440"/>
            <a:ext cx="3419280" cy="6086160"/>
          </a:xfrm>
          <a:prstGeom prst="rect">
            <a:avLst/>
          </a:prstGeom>
          <a:ln>
            <a:noFill/>
          </a:ln>
        </p:spPr>
      </p:pic>
      <p:sp>
        <p:nvSpPr>
          <p:cNvPr id="381" name="CustomShape 4"/>
          <p:cNvSpPr/>
          <p:nvPr/>
        </p:nvSpPr>
        <p:spPr>
          <a:xfrm>
            <a:off x="10452240" y="1803240"/>
            <a:ext cx="173952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This is a suburban area within the City of Port Orchard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2" name="CustomShape 5"/>
          <p:cNvSpPr/>
          <p:nvPr/>
        </p:nvSpPr>
        <p:spPr>
          <a:xfrm flipH="1" flipV="1">
            <a:off x="9728280" y="2302920"/>
            <a:ext cx="723600" cy="29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3" name="CustomShape 6"/>
          <p:cNvSpPr/>
          <p:nvPr/>
        </p:nvSpPr>
        <p:spPr>
          <a:xfrm>
            <a:off x="9575640" y="1841040"/>
            <a:ext cx="3996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1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928800" y="278640"/>
            <a:ext cx="5950800" cy="5191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10000"/>
          </a:bodyPr>
          <a:p>
            <a:pPr>
              <a:lnSpc>
                <a:spcPct val="100000"/>
              </a:lnSpc>
            </a:pPr>
            <a:br/>
            <a:r>
              <a:rPr b="0" lang="en-US" sz="3200" spc="-1" strike="noStrike">
                <a:solidFill>
                  <a:srgbClr val="775f55"/>
                </a:solidFill>
                <a:latin typeface="Tw Cen MT"/>
              </a:rPr>
              <a:t>Comparing Your Results….</a:t>
            </a:r>
            <a:br/>
            <a:r>
              <a:rPr b="0" lang="en-US" sz="3200" spc="-1" strike="noStrike">
                <a:solidFill>
                  <a:srgbClr val="775f55"/>
                </a:solidFill>
                <a:latin typeface="Tw Cen MT"/>
              </a:rPr>
              <a:t>Overall Protection and Restoration</a:t>
            </a:r>
            <a:endParaRPr b="0" lang="en-US" sz="32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812880" y="6248520"/>
            <a:ext cx="722808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r>
              <a:rPr b="0" lang="en-US" sz="1400" spc="-1" strike="noStrike">
                <a:solidFill>
                  <a:srgbClr val="bcb8a9"/>
                </a:solidFill>
                <a:latin typeface="Arial"/>
              </a:rPr>
              <a:t>...wtshd\2016_WC\Blackjack\Blackjact Water Flow Assessment_06022016.pptx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86" name="TextShape 3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66000"/>
          </a:bodyPr>
          <a:p>
            <a:pPr algn="ctr">
              <a:lnSpc>
                <a:spcPct val="100000"/>
              </a:lnSpc>
            </a:pPr>
            <a:fld id="{E095B7D8-BB41-44D6-9694-04D4E575F180}" type="slidenum">
              <a:rPr b="1" lang="en-US" sz="1400" spc="-1" strike="noStrike">
                <a:solidFill>
                  <a:srgbClr val="bcb7a8"/>
                </a:solidFill>
                <a:latin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pic>
        <p:nvPicPr>
          <p:cNvPr id="387" name="Picture 16" descr="WF_RP_matrix_develp.JPG"/>
          <p:cNvPicPr/>
          <p:nvPr/>
        </p:nvPicPr>
        <p:blipFill>
          <a:blip r:embed="rId1"/>
          <a:stretch/>
        </p:blipFill>
        <p:spPr>
          <a:xfrm>
            <a:off x="1082880" y="2302920"/>
            <a:ext cx="3766680" cy="2890080"/>
          </a:xfrm>
          <a:prstGeom prst="rect">
            <a:avLst/>
          </a:prstGeom>
          <a:ln>
            <a:noFill/>
          </a:ln>
        </p:spPr>
      </p:pic>
      <p:pic>
        <p:nvPicPr>
          <p:cNvPr id="388" name="Picture 9" descr=""/>
          <p:cNvPicPr/>
          <p:nvPr/>
        </p:nvPicPr>
        <p:blipFill>
          <a:blip r:embed="rId2"/>
          <a:stretch/>
        </p:blipFill>
        <p:spPr>
          <a:xfrm>
            <a:off x="6880320" y="577440"/>
            <a:ext cx="3419280" cy="6086160"/>
          </a:xfrm>
          <a:prstGeom prst="rect">
            <a:avLst/>
          </a:prstGeom>
          <a:ln>
            <a:noFill/>
          </a:ln>
        </p:spPr>
      </p:pic>
      <p:sp>
        <p:nvSpPr>
          <p:cNvPr id="389" name="CustomShape 4"/>
          <p:cNvSpPr/>
          <p:nvPr/>
        </p:nvSpPr>
        <p:spPr>
          <a:xfrm>
            <a:off x="10452240" y="1803240"/>
            <a:ext cx="173952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This is a suburban area within the City of Port Orchard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90" name="CustomShape 5"/>
          <p:cNvSpPr/>
          <p:nvPr/>
        </p:nvSpPr>
        <p:spPr>
          <a:xfrm flipH="1" flipV="1">
            <a:off x="9728280" y="2302920"/>
            <a:ext cx="723600" cy="29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1" name="CustomShape 6"/>
          <p:cNvSpPr/>
          <p:nvPr/>
        </p:nvSpPr>
        <p:spPr>
          <a:xfrm>
            <a:off x="10642680" y="3708360"/>
            <a:ext cx="1383840" cy="200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This is a rural area primarily in pasture with low density housing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92" name="CustomShape 7"/>
          <p:cNvSpPr/>
          <p:nvPr/>
        </p:nvSpPr>
        <p:spPr>
          <a:xfrm>
            <a:off x="8589960" y="3251160"/>
            <a:ext cx="367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2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93" name="CustomShape 8"/>
          <p:cNvSpPr/>
          <p:nvPr/>
        </p:nvSpPr>
        <p:spPr>
          <a:xfrm>
            <a:off x="9575640" y="1841040"/>
            <a:ext cx="3996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1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94" name="CustomShape 9"/>
          <p:cNvSpPr/>
          <p:nvPr/>
        </p:nvSpPr>
        <p:spPr>
          <a:xfrm>
            <a:off x="5172840" y="2403720"/>
            <a:ext cx="1554840" cy="17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w Cen MT"/>
              </a:rPr>
              <a:t>For areas 1 and 2, which would be a priority for restoration?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95" name="CustomShape 10"/>
          <p:cNvSpPr/>
          <p:nvPr/>
        </p:nvSpPr>
        <p:spPr>
          <a:xfrm flipH="1" flipV="1">
            <a:off x="9066960" y="3603240"/>
            <a:ext cx="1517400" cy="76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2057400" y="79200"/>
            <a:ext cx="8229240" cy="11394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2000"/>
          </a:bodyPr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775f55"/>
                </a:solidFill>
                <a:latin typeface="Tw Cen MT"/>
              </a:rPr>
              <a:t>Exploring the Online Characterization Tool</a:t>
            </a:r>
            <a:endParaRPr b="0" lang="en-US" sz="40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97" name="TextShape 2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80000"/>
              </a:lnSpc>
            </a:pPr>
            <a:fld id="{A2BDF641-B0F9-476E-AA12-ECCA7799CFD5}" type="slidenum">
              <a:rPr b="1" lang="en-US" sz="1200" spc="-1" strike="noStrike">
                <a:solidFill>
                  <a:srgbClr val="ffffff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398" name="Picture 1" descr=""/>
          <p:cNvPicPr/>
          <p:nvPr/>
        </p:nvPicPr>
        <p:blipFill>
          <a:blip r:embed="rId1"/>
          <a:srcRect l="15997" t="15109" r="21499" b="13308"/>
          <a:stretch/>
        </p:blipFill>
        <p:spPr>
          <a:xfrm>
            <a:off x="1663560" y="1515960"/>
            <a:ext cx="8152920" cy="5252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Shape 1"/>
          <p:cNvSpPr txBox="1"/>
          <p:nvPr/>
        </p:nvSpPr>
        <p:spPr>
          <a:xfrm>
            <a:off x="2057400" y="79200"/>
            <a:ext cx="8229240" cy="11394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2000"/>
          </a:bodyPr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775f55"/>
                </a:solidFill>
                <a:latin typeface="Tw Cen MT"/>
              </a:rPr>
              <a:t>Exploring the Online Characterization Tool</a:t>
            </a:r>
            <a:endParaRPr b="0" lang="en-US" sz="40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00" name="TextShape 2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80000"/>
              </a:lnSpc>
            </a:pPr>
            <a:fld id="{596ACD9F-FE9F-4022-BF3E-383B06C6AB87}" type="slidenum">
              <a:rPr b="1" lang="en-US" sz="1200" spc="-1" strike="noStrike">
                <a:solidFill>
                  <a:srgbClr val="ffffff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401" name="Picture 2" descr=""/>
          <p:cNvPicPr/>
          <p:nvPr/>
        </p:nvPicPr>
        <p:blipFill>
          <a:blip r:embed="rId1"/>
          <a:srcRect l="0" t="6837" r="0" b="5984"/>
          <a:stretch/>
        </p:blipFill>
        <p:spPr>
          <a:xfrm>
            <a:off x="1895400" y="2133720"/>
            <a:ext cx="8391240" cy="4114440"/>
          </a:xfrm>
          <a:prstGeom prst="rect">
            <a:avLst/>
          </a:prstGeom>
          <a:ln>
            <a:noFill/>
          </a:ln>
        </p:spPr>
      </p:pic>
      <p:sp>
        <p:nvSpPr>
          <p:cNvPr id="402" name="CustomShape 3"/>
          <p:cNvSpPr/>
          <p:nvPr/>
        </p:nvSpPr>
        <p:spPr>
          <a:xfrm>
            <a:off x="3124080" y="1633680"/>
            <a:ext cx="6781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https://fortress.wa.gov/ecy/coastalatlas/wc/landingpage.html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816840" y="228600"/>
            <a:ext cx="10870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65000"/>
          </a:bodyPr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775f55"/>
                </a:solidFill>
                <a:latin typeface="Tw Cen MT"/>
              </a:rPr>
              <a:t>Puget Sound Characterization Project Contacts</a:t>
            </a:r>
            <a:endParaRPr b="0" lang="en-US" sz="40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04" name="TextShape 2"/>
          <p:cNvSpPr txBox="1"/>
          <p:nvPr/>
        </p:nvSpPr>
        <p:spPr>
          <a:xfrm>
            <a:off x="816840" y="2184480"/>
            <a:ext cx="10870920" cy="4495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Colin Hume, Manager – </a:t>
            </a:r>
            <a:r>
              <a:rPr b="0" lang="en-US" sz="2900" spc="-1" strike="noStrike" u="sng">
                <a:solidFill>
                  <a:srgbClr val="f7b615"/>
                </a:solidFill>
                <a:uFillTx/>
                <a:latin typeface="Tw Cen MT"/>
                <a:hlinkClick r:id="rId1"/>
              </a:rPr>
              <a:t>chum461@ecy.wa.gov</a:t>
            </a: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  </a:t>
            </a: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425 649-7139</a:t>
            </a: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Susan Grigsby, GIS Scientist – </a:t>
            </a:r>
            <a:r>
              <a:rPr b="0" lang="en-US" sz="2900" spc="-1" strike="noStrike" u="sng">
                <a:solidFill>
                  <a:srgbClr val="f7b615"/>
                </a:solidFill>
                <a:uFillTx/>
                <a:latin typeface="Tw Cen MT"/>
                <a:hlinkClick r:id="rId2"/>
              </a:rPr>
              <a:t>gris461@ecy.wa.gov</a:t>
            </a: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  </a:t>
            </a: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360 407 7546</a:t>
            </a: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Brad McMillan, GIS Scientist – </a:t>
            </a:r>
            <a:r>
              <a:rPr b="0" lang="en-US" sz="2900" spc="-1" strike="noStrike" u="sng">
                <a:solidFill>
                  <a:srgbClr val="f7b615"/>
                </a:solidFill>
                <a:uFillTx/>
                <a:latin typeface="Tw Cen MT"/>
                <a:hlinkClick r:id="rId3"/>
              </a:rPr>
              <a:t>bram461@ecy.wa.gov</a:t>
            </a: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407 407 6047</a:t>
            </a: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Stephen Stanley, Watershed Scientist – </a:t>
            </a:r>
            <a:r>
              <a:rPr b="0" lang="en-US" sz="2900" spc="-1" strike="noStrike" u="sng">
                <a:solidFill>
                  <a:srgbClr val="f7b615"/>
                </a:solidFill>
                <a:uFillTx/>
                <a:latin typeface="Tw Cen MT"/>
                <a:hlinkClick r:id="rId4"/>
              </a:rPr>
              <a:t>ssta461@ecy.wa.gov</a:t>
            </a: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425 649-7007</a:t>
            </a: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05" name="TextShape 3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80000"/>
              </a:lnSpc>
            </a:pPr>
            <a:fld id="{14BC7F08-970C-4569-A972-CB12B494B20A}" type="slidenum">
              <a:rPr b="1" lang="en-US" sz="1200" spc="-1" strike="noStrike">
                <a:solidFill>
                  <a:srgbClr val="ffffff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06" name="CustomShape 4"/>
          <p:cNvSpPr/>
          <p:nvPr/>
        </p:nvSpPr>
        <p:spPr>
          <a:xfrm>
            <a:off x="3124080" y="1633680"/>
            <a:ext cx="6781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https://fortress.wa.gov/ecy/coastalatlas/wc/landingpage.html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1981080" y="304920"/>
            <a:ext cx="8229240" cy="914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9000"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90543a"/>
                </a:solidFill>
                <a:latin typeface="Tw Cen MT"/>
              </a:rPr>
              <a:t>Land Use Planning Needs……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1905120" y="457200"/>
            <a:ext cx="8610120" cy="2285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18960" indent="-318600">
              <a:lnSpc>
                <a:spcPct val="100000"/>
              </a:lnSpc>
              <a:spcBef>
                <a:spcPts val="700"/>
              </a:spcBef>
            </a:pP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 2" charset="2"/>
              <a:buChar char="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A consistent watershed planning framework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64" name="Picture 12" descr="planning framework"/>
          <p:cNvPicPr/>
          <p:nvPr/>
        </p:nvPicPr>
        <p:blipFill>
          <a:blip r:embed="rId1"/>
          <a:stretch/>
        </p:blipFill>
        <p:spPr>
          <a:xfrm>
            <a:off x="2514600" y="2209680"/>
            <a:ext cx="7238520" cy="4647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1676520" y="-76320"/>
            <a:ext cx="899136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775f55"/>
                </a:solidFill>
                <a:latin typeface="Tw Cen MT"/>
              </a:rPr>
              <a:t>Understanding Watershed Processes can help…</a:t>
            </a:r>
            <a:endParaRPr b="0" lang="en-US" sz="32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80000"/>
              </a:lnSpc>
            </a:pPr>
            <a:fld id="{8B6EBA70-BB66-4ECB-B174-D0371BDF0FE5}" type="slidenum">
              <a:rPr b="1" lang="en-US" sz="1200" spc="-1" strike="noStrike">
                <a:solidFill>
                  <a:srgbClr val="ffffff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67" name="TextShape 3"/>
          <p:cNvSpPr txBox="1"/>
          <p:nvPr/>
        </p:nvSpPr>
        <p:spPr>
          <a:xfrm>
            <a:off x="6019920" y="2057400"/>
            <a:ext cx="4571640" cy="44193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lvl="1" marL="639720" indent="-272520">
              <a:lnSpc>
                <a:spcPct val="8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charset="2"/>
              <a:buChar char=""/>
            </a:pP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Identify and avoid development patterns that are difficult to correct</a:t>
            </a: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 lvl="1" marL="639720" indent="-272520">
              <a:lnSpc>
                <a:spcPct val="8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charset="2"/>
              <a:buChar char=""/>
            </a:pP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Reduce cost of infrastructure for future development &amp; streamline local permitting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 lvl="1" marL="639720" indent="-272520">
              <a:lnSpc>
                <a:spcPct val="8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charset="2"/>
              <a:buChar char=""/>
            </a:pP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Supports comprehensive approach to Growth Management and Shoreline Management Acts </a:t>
            </a: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68" name="Picture 2" descr="DSCN1247"/>
          <p:cNvPicPr/>
          <p:nvPr/>
        </p:nvPicPr>
        <p:blipFill>
          <a:blip r:embed="rId1">
            <a:lum contrast="-18000"/>
          </a:blip>
          <a:stretch/>
        </p:blipFill>
        <p:spPr>
          <a:xfrm>
            <a:off x="2057400" y="762120"/>
            <a:ext cx="3657240" cy="2742840"/>
          </a:xfrm>
          <a:prstGeom prst="rect">
            <a:avLst/>
          </a:prstGeom>
          <a:ln w="9360">
            <a:solidFill>
              <a:schemeClr val="tx1"/>
            </a:solidFill>
            <a:miter/>
          </a:ln>
          <a:effectLst>
            <a:outerShdw algn="ctr" dir="2700000" dist="35638" rotWithShape="0">
              <a:srgbClr val="808080"/>
            </a:outerShdw>
          </a:effectLst>
        </p:spPr>
      </p:pic>
      <p:pic>
        <p:nvPicPr>
          <p:cNvPr id="169" name="Picture 3" descr="Image5jpg"/>
          <p:cNvPicPr/>
          <p:nvPr/>
        </p:nvPicPr>
        <p:blipFill>
          <a:blip r:embed="rId2"/>
          <a:stretch/>
        </p:blipFill>
        <p:spPr>
          <a:xfrm>
            <a:off x="1905120" y="3733920"/>
            <a:ext cx="4419360" cy="2944440"/>
          </a:xfrm>
          <a:prstGeom prst="rect">
            <a:avLst/>
          </a:prstGeom>
          <a:ln w="9360">
            <a:solidFill>
              <a:schemeClr val="tx1"/>
            </a:solidFill>
            <a:miter/>
          </a:ln>
          <a:effectLst>
            <a:outerShdw algn="ctr" dir="2700000" dist="35638" rotWithShape="0">
              <a:srgbClr val="808080"/>
            </a:outerShdw>
          </a:effectLst>
        </p:spPr>
      </p:pic>
      <p:sp>
        <p:nvSpPr>
          <p:cNvPr id="170" name="CustomShape 4"/>
          <p:cNvSpPr/>
          <p:nvPr/>
        </p:nvSpPr>
        <p:spPr>
          <a:xfrm>
            <a:off x="5943600" y="1309680"/>
            <a:ext cx="4800240" cy="516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ff66"/>
                </a:solidFill>
                <a:latin typeface="Arial"/>
              </a:rPr>
              <a:t>Guide future development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nodeType="clickEffect" fill="hold">
                      <p:stCondLst>
                        <p:cond delay="0"/>
                      </p:stCondLst>
                      <p:childTnLst>
                        <p:par>
                          <p:cTn id="6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4" dur="10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7" dur="1000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0" dur="1000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1752480" y="152280"/>
            <a:ext cx="86864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0000"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Why a Multi-scale Approach is Necessary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1828800" y="1523880"/>
            <a:ext cx="8534160" cy="24379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2000"/>
          </a:bodyPr>
          <a:p>
            <a:pPr marL="318960" indent="-318600">
              <a:lnSpc>
                <a:spcPct val="100000"/>
              </a:lnSpc>
              <a:spcBef>
                <a:spcPts val="700"/>
              </a:spcBef>
              <a:spcAft>
                <a:spcPts val="1800"/>
              </a:spcAft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Site specific mitigation has resulted in a “net loss” of functions and value of aquatic habitat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spcAft>
                <a:spcPts val="1800"/>
              </a:spcAft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The “root cause” of environmental problems for aquatic systems is seldom addressed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spcAft>
                <a:spcPts val="1800"/>
              </a:spcAft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Typically, only the “symptoms” are mitigated for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73" name="Picture 3" descr=""/>
          <p:cNvPicPr/>
          <p:nvPr/>
        </p:nvPicPr>
        <p:blipFill>
          <a:blip r:embed="rId1"/>
          <a:stretch/>
        </p:blipFill>
        <p:spPr>
          <a:xfrm>
            <a:off x="1521000" y="4092480"/>
            <a:ext cx="9146520" cy="2689200"/>
          </a:xfrm>
          <a:prstGeom prst="rect">
            <a:avLst/>
          </a:prstGeom>
          <a:ln w="9360">
            <a:noFill/>
          </a:ln>
        </p:spPr>
      </p:pic>
      <p:pic>
        <p:nvPicPr>
          <p:cNvPr id="174" name="Picture 6" descr=""/>
          <p:cNvPicPr/>
          <p:nvPr/>
        </p:nvPicPr>
        <p:blipFill>
          <a:blip r:embed="rId2"/>
          <a:stretch/>
        </p:blipFill>
        <p:spPr>
          <a:xfrm>
            <a:off x="1523880" y="3931200"/>
            <a:ext cx="9143640" cy="2926440"/>
          </a:xfrm>
          <a:prstGeom prst="rect">
            <a:avLst/>
          </a:prstGeom>
          <a:ln w="9360">
            <a:noFill/>
          </a:ln>
        </p:spPr>
      </p:pic>
      <p:sp>
        <p:nvSpPr>
          <p:cNvPr id="175" name="CustomShape 3"/>
          <p:cNvSpPr/>
          <p:nvPr/>
        </p:nvSpPr>
        <p:spPr>
          <a:xfrm>
            <a:off x="5486400" y="5334120"/>
            <a:ext cx="1218960" cy="533160"/>
          </a:xfrm>
          <a:prstGeom prst="rect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" dur="indefinite" restart="never" nodeType="tmRoot">
          <p:childTnLst>
            <p:seq>
              <p:cTn id="82" dur="indefinite" nodeType="mainSeq">
                <p:childTnLst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1523880" y="15228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0000"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Existing Approach to Environmental Decision Making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1523880" y="2514600"/>
            <a:ext cx="4266720" cy="5333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Can over-emphasize under-standing all mechanisms between the “cause” &amp; “effect” before reaching any conclusion</a:t>
            </a: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Forces regulatory agencies to take a conservative approach</a:t>
            </a: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400" spc="-1" strike="noStrike">
                <a:solidFill>
                  <a:srgbClr val="000000"/>
                </a:solidFill>
                <a:latin typeface="Tw Cen MT"/>
              </a:rPr>
              <a:t>Unable to identify “solvable” problem</a:t>
            </a: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b="0" lang="en-US" sz="2400" spc="-1" strike="noStrike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178" name="Picture 6" descr="tombruce2"/>
          <p:cNvPicPr/>
          <p:nvPr/>
        </p:nvPicPr>
        <p:blipFill>
          <a:blip r:embed="rId1"/>
          <a:stretch/>
        </p:blipFill>
        <p:spPr>
          <a:xfrm>
            <a:off x="5867280" y="2446920"/>
            <a:ext cx="4584600" cy="31150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79" name="CustomShape 3"/>
          <p:cNvSpPr/>
          <p:nvPr/>
        </p:nvSpPr>
        <p:spPr>
          <a:xfrm>
            <a:off x="2057400" y="1371600"/>
            <a:ext cx="861012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Tw Cen MT"/>
              </a:rPr>
              <a:t>Science attempts to answer questions (theoretical approach):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2136600" y="228600"/>
            <a:ext cx="8152920" cy="990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</a:rPr>
              <a:t>Puget Sound Characterization </a:t>
            </a:r>
            <a:endParaRPr b="0" lang="en-US" sz="44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81" name="TextShape 2"/>
          <p:cNvSpPr txBox="1"/>
          <p:nvPr/>
        </p:nvSpPr>
        <p:spPr>
          <a:xfrm>
            <a:off x="6095880" y="1828800"/>
            <a:ext cx="4416120" cy="4266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Originally Published in </a:t>
            </a:r>
            <a:r>
              <a:rPr b="0" lang="en-US" sz="2900" spc="-1" strike="noStrike" u="sng">
                <a:solidFill>
                  <a:srgbClr val="f7b615"/>
                </a:solidFill>
                <a:uFillTx/>
                <a:latin typeface="Tw Cen MT"/>
                <a:hlinkClick r:id="rId1"/>
              </a:rPr>
              <a:t>2005.  </a:t>
            </a:r>
            <a:r>
              <a:rPr b="0" lang="en-US" sz="2900" spc="-1" strike="noStrike" u="sng">
                <a:solidFill>
                  <a:srgbClr val="f7b615"/>
                </a:solidFill>
                <a:uFillTx/>
                <a:latin typeface="Tw Cen MT"/>
                <a:hlinkClick r:id="rId2"/>
              </a:rPr>
              <a:t>Peer Reviewed</a:t>
            </a: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.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Revised in </a:t>
            </a:r>
            <a:r>
              <a:rPr b="0" lang="en-US" sz="2900" spc="-1" strike="noStrike" u="sng">
                <a:solidFill>
                  <a:srgbClr val="f7b615"/>
                </a:solidFill>
                <a:uFillTx/>
                <a:latin typeface="Tw Cen MT"/>
                <a:hlinkClick r:id="rId3"/>
              </a:rPr>
              <a:t>2008 &amp; 2010 &amp; 2016 </a:t>
            </a: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Water Flow Models. Additional Peer Review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  <a:p>
            <a:pPr marL="318960" indent="-3186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b="0" lang="en-US" sz="2900" spc="-1" strike="noStrike" u="sng">
                <a:solidFill>
                  <a:srgbClr val="f7b615"/>
                </a:solidFill>
                <a:uFillTx/>
                <a:latin typeface="Tw Cen MT"/>
                <a:hlinkClick r:id="rId4"/>
              </a:rPr>
              <a:t>Latest Guidance </a:t>
            </a:r>
            <a:r>
              <a:rPr b="0" lang="en-US" sz="2900" spc="-1" strike="noStrike">
                <a:solidFill>
                  <a:srgbClr val="000000"/>
                </a:solidFill>
                <a:latin typeface="Tw Cen MT"/>
              </a:rPr>
              <a:t>– Peer Review of Water Quality Models</a:t>
            </a:r>
            <a:endParaRPr b="0" lang="en-US" sz="29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82" name="TextShape 3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80000"/>
              </a:lnSpc>
            </a:pPr>
            <a:fld id="{C5CA3662-160F-487A-BF8C-48B115B60DC3}" type="slidenum">
              <a:rPr b="1" lang="en-US" sz="1200" spc="-1" strike="noStrike">
                <a:solidFill>
                  <a:srgbClr val="bcb7a8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83" name="Picture 2" descr="doc_cover"/>
          <p:cNvPicPr/>
          <p:nvPr/>
        </p:nvPicPr>
        <p:blipFill>
          <a:blip r:embed="rId5"/>
          <a:stretch/>
        </p:blipFill>
        <p:spPr>
          <a:xfrm>
            <a:off x="2039760" y="1676520"/>
            <a:ext cx="3827160" cy="4952520"/>
          </a:xfrm>
          <a:prstGeom prst="rect">
            <a:avLst/>
          </a:prstGeom>
          <a:ln w="15840">
            <a:solidFill>
              <a:srgbClr val="000000"/>
            </a:solidFill>
            <a:miter/>
          </a:ln>
        </p:spPr>
      </p:pic>
      <p:pic>
        <p:nvPicPr>
          <p:cNvPr id="184" name="Picture 2" descr=""/>
          <p:cNvPicPr/>
          <p:nvPr/>
        </p:nvPicPr>
        <p:blipFill>
          <a:blip r:embed="rId6"/>
          <a:srcRect l="41246" t="16998" r="26872" b="16998"/>
          <a:stretch/>
        </p:blipFill>
        <p:spPr>
          <a:xfrm>
            <a:off x="1828800" y="1828800"/>
            <a:ext cx="3709800" cy="48002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nodeType="clickEffect" fill="hold">
                      <p:stCondLst>
                        <p:cond delay="indefinite"/>
                      </p:stCondLst>
                      <p:childTnLst>
                        <p:par>
                          <p:cTn id="9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2057400" y="79200"/>
            <a:ext cx="8229240" cy="11394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2000"/>
          </a:bodyPr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775f55"/>
                </a:solidFill>
                <a:latin typeface="Tw Cen MT"/>
              </a:rPr>
              <a:t>How Water Moves Through a Watershed</a:t>
            </a:r>
            <a:endParaRPr b="0" lang="en-US" sz="4000" spc="-1" strike="noStrike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0" y="1271520"/>
            <a:ext cx="711000" cy="244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80000"/>
              </a:lnSpc>
            </a:pPr>
            <a:fld id="{A86FB131-CA8F-438C-8510-D4B31032B68D}" type="slidenum">
              <a:rPr b="1" lang="en-US" sz="1200" spc="-1" strike="noStrike">
                <a:solidFill>
                  <a:srgbClr val="ffffff"/>
                </a:solidFill>
                <a:latin typeface="Arial"/>
              </a:rPr>
              <a:t>9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2590920" y="1282680"/>
            <a:ext cx="7086600" cy="5346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</TotalTime>
  <Application>LibreOffice/6.3.2.2$Linux_X86_64 LibreOffice_project/98b30e735bda24bc04ab42594c85f7fd8be07b9c</Application>
  <Words>1196</Words>
  <Paragraphs>222</Paragraphs>
  <Company>WA Department of Ecology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2018-01-25T18:43:22Z</dcterms:created>
  <dc:creator>Stanley, Stephen (ECY)</dc:creator>
  <dc:description/>
  <dc:language>en-US</dc:language>
  <cp:lastModifiedBy>WSC Intern</cp:lastModifiedBy>
  <dcterms:modified xsi:type="dcterms:W3CDTF">2018-03-08T18:46:31Z</dcterms:modified>
  <cp:revision>41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WA Department of Ecology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10</vt:i4>
  </property>
  <property fmtid="{D5CDD505-2E9C-101B-9397-08002B2CF9AE}" pid="9" name="PresentationFormat">
    <vt:lpwstr>Widescreen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36</vt:i4>
  </property>
</Properties>
</file>