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696" r:id="rId2"/>
  </p:sldMasterIdLst>
  <p:notesMasterIdLst>
    <p:notesMasterId r:id="rId26"/>
  </p:notesMasterIdLst>
  <p:sldIdLst>
    <p:sldId id="256" r:id="rId3"/>
    <p:sldId id="258" r:id="rId4"/>
    <p:sldId id="371" r:id="rId5"/>
    <p:sldId id="310" r:id="rId6"/>
    <p:sldId id="328" r:id="rId7"/>
    <p:sldId id="324" r:id="rId8"/>
    <p:sldId id="439" r:id="rId9"/>
    <p:sldId id="341" r:id="rId10"/>
    <p:sldId id="263" r:id="rId11"/>
    <p:sldId id="494" r:id="rId12"/>
    <p:sldId id="490" r:id="rId13"/>
    <p:sldId id="489" r:id="rId14"/>
    <p:sldId id="495" r:id="rId15"/>
    <p:sldId id="488" r:id="rId16"/>
    <p:sldId id="482" r:id="rId17"/>
    <p:sldId id="491" r:id="rId18"/>
    <p:sldId id="471" r:id="rId19"/>
    <p:sldId id="369" r:id="rId20"/>
    <p:sldId id="481" r:id="rId21"/>
    <p:sldId id="485" r:id="rId22"/>
    <p:sldId id="492" r:id="rId23"/>
    <p:sldId id="493" r:id="rId24"/>
    <p:sldId id="4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DC3F8C-BF7B-4874-841C-E438974D4ED6}">
          <p14:sldIdLst>
            <p14:sldId id="256"/>
            <p14:sldId id="258"/>
            <p14:sldId id="371"/>
            <p14:sldId id="310"/>
          </p14:sldIdLst>
        </p14:section>
        <p14:section name="Research" id="{100AE07A-88C1-4D24-AB50-D5070EB067E6}">
          <p14:sldIdLst>
            <p14:sldId id="328"/>
            <p14:sldId id="324"/>
            <p14:sldId id="439"/>
            <p14:sldId id="341"/>
            <p14:sldId id="263"/>
          </p14:sldIdLst>
        </p14:section>
        <p14:section name="Economics" id="{A2A45D34-DDA6-43D5-8A83-7FDF9A771223}">
          <p14:sldIdLst>
            <p14:sldId id="494"/>
            <p14:sldId id="490"/>
            <p14:sldId id="489"/>
            <p14:sldId id="495"/>
            <p14:sldId id="488"/>
          </p14:sldIdLst>
        </p14:section>
        <p14:section name="Suggestions" id="{343C42FB-7D4E-4AAC-9807-7B0683F17662}">
          <p14:sldIdLst>
            <p14:sldId id="482"/>
            <p14:sldId id="491"/>
          </p14:sldIdLst>
        </p14:section>
        <p14:section name="Community Education" id="{E4E8AFEA-D4E2-4103-96EE-00A5D3172CC9}">
          <p14:sldIdLst>
            <p14:sldId id="471"/>
            <p14:sldId id="369"/>
          </p14:sldIdLst>
        </p14:section>
        <p14:section name="Acknowledgments" id="{59E3B820-96DF-44B0-A90D-67E2BCB0B646}">
          <p14:sldIdLst>
            <p14:sldId id="481"/>
            <p14:sldId id="485"/>
            <p14:sldId id="492"/>
            <p14:sldId id="493"/>
            <p14:sldId id="4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yakaran, Ani" initials="JA" lastIdx="3" clrIdx="0">
    <p:extLst>
      <p:ext uri="{19B8F6BF-5375-455C-9EA6-DF929625EA0E}">
        <p15:presenceInfo xmlns:p15="http://schemas.microsoft.com/office/powerpoint/2012/main" userId="S::anand.jayakaran@wsu.edu::595d9f78-3dbd-4fd4-a5e8-600422f371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009F48"/>
    <a:srgbClr val="00441F"/>
    <a:srgbClr val="00B0F0"/>
    <a:srgbClr val="FF00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608" autoAdjust="0"/>
  </p:normalViewPr>
  <p:slideViewPr>
    <p:cSldViewPr snapToGrid="0" showGuides="1">
      <p:cViewPr varScale="1">
        <p:scale>
          <a:sx n="170" d="100"/>
          <a:sy n="170" d="100"/>
        </p:scale>
        <p:origin x="893" y="11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06T09:35:49.834" idx="1">
    <p:pos x="5035" y="202"/>
    <p:text>find an updated picture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FEED9-415D-427A-98B0-0598D78F406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EC3AA-8C36-44F1-9DBE-CA5374D7F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64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EC3AA-8C36-44F1-9DBE-CA5374D7F4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74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EC3AA-8C36-44F1-9DBE-CA5374D7F4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41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EC3AA-8C36-44F1-9DBE-CA5374D7F4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69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last scale encompasses a lot of what I do now as a 100% extension faculty at Washington State University, and maybe one of my biggest challenges. I really think  of all the jobs I have held teaching, doing research and working in extension, extension is the most challenging and the most rewarding.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4E4F7-0278-4564-AA4D-8D8FCEC711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85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0F131-EA07-474E-92E2-B36D0DDC62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6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EC3AA-8C36-44F1-9DBE-CA5374D7F4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2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EC3AA-8C36-44F1-9DBE-CA5374D7F4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EC3AA-8C36-44F1-9DBE-CA5374D7F4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37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26CBA-AA2D-4910-8669-A4060F69F7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01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en-US" baseline="0" dirty="0"/>
              <a:t>Porous asphalt does attenuate stormwater flows with very little runoff coming off the surfaces, but maintenance using an annual cleaning with a regenerative air street sweeper did not improve clogging. Traffic use appeared to be a greater driver of infiltration variability.</a:t>
            </a:r>
          </a:p>
          <a:p>
            <a:pPr marL="228600" indent="-228600">
              <a:buAutoNum type="alphaLcParenR"/>
            </a:pPr>
            <a:r>
              <a:rPr lang="en-US" baseline="0" dirty="0"/>
              <a:t>Maintenance using a regenerative air street sweeper improved functioning.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0F131-EA07-474E-92E2-B36D0DDC62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24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EC3AA-8C36-44F1-9DBE-CA5374D7F4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88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EC3AA-8C36-44F1-9DBE-CA5374D7F4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96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EC3AA-8C36-44F1-9DBE-CA5374D7F4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20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Assuming a 100-yr flood causing $150M worth of damage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EC3AA-8C36-44F1-9DBE-CA5374D7F4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3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02179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FE7F21-FBE3-48E2-8A73-7DB65D934C5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748D0-2EA6-4BCB-9D38-917758B5A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43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4B53A7-3209-46A6-9454-F38EAC8F11E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69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4B53A7-3209-46A6-9454-F38EAC8F11E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FECD78-3C8E-49F2-8FAB-59489D168ABB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8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07A53-8F40-4BCA-BBE4-C3246DE3F751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75CA8-9502-4F38-941E-4CE46E0BD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50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B4979F25-5181-4D15-9F01-9CD9AF3D1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09131B-FEE6-4835-A28B-DD90F77F2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03BFA09-758B-4851-B0F8-DAB605CAB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092B271-5A17-4E56-9361-7BB66D441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6900F-EC09-4F73-B807-AAB74C0FB0C9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DEA4A7-A5A7-4F75-A7CA-651862687E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5" y="6426689"/>
            <a:ext cx="1325458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46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3" r:id="rId3"/>
    <p:sldLayoutId id="214748370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A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20240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rgbClr val="FFFFFF"/>
                </a:solidFill>
                <a:latin typeface="+mn-lt"/>
              </a:defRPr>
            </a:lvl1pPr>
          </a:lstStyle>
          <a:p>
            <a:fld id="{1FE07A53-8F40-4BCA-BBE4-C3246DE3F751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 dirty="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 dirty="0">
                <a:solidFill>
                  <a:srgbClr val="FFFFFF"/>
                </a:solidFill>
                <a:latin typeface="+mn-lt"/>
              </a:defRPr>
            </a:lvl1pPr>
          </a:lstStyle>
          <a:p>
            <a:fld id="{05375CA8-9502-4F38-941E-4CE46E0BDF8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20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1" fontAlgn="base" hangingPunct="1">
        <a:lnSpc>
          <a:spcPct val="90000"/>
        </a:lnSpc>
        <a:spcBef>
          <a:spcPts val="1200"/>
        </a:spcBef>
        <a:spcAft>
          <a:spcPts val="200"/>
        </a:spcAft>
        <a:buClr>
          <a:srgbClr val="AD0000"/>
        </a:buClr>
        <a:buSzPct val="100000"/>
        <a:buFont typeface="Wingdings" panose="05000000000000000000" pitchFamily="2" charset="2"/>
        <a:buChar char="§"/>
        <a:defRPr sz="32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rgbClr val="AD0000"/>
        </a:buClr>
        <a:buFont typeface="Wingdings" panose="05000000000000000000" pitchFamily="2" charset="2"/>
        <a:buChar char="§"/>
        <a:defRPr sz="2400"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rgbClr val="AD0000"/>
        </a:buClr>
        <a:buFont typeface="Wingdings" panose="05000000000000000000" pitchFamily="2" charset="2"/>
        <a:buChar char="§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rgbClr val="AD0000"/>
        </a:buClr>
        <a:buFont typeface="Wingdings" panose="05000000000000000000" pitchFamily="2" charset="2"/>
        <a:buChar char="§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rgbClr val="AD0000"/>
        </a:buClr>
        <a:buFont typeface="Wingdings" panose="05000000000000000000" pitchFamily="2" charset="2"/>
        <a:buChar char="§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rf.org/research/projects/bmp-and-lid-whole-life-cost-models-version-20" TargetMode="Externa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mailto:anand.jayakaran@wsu.edu" TargetMode="External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gle/xMT28DSb37V6hPWU7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B8758E-3C34-4EC5-84EE-F54D5E2244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B288C-27DB-4C17-AFED-B11218EE0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694654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Permeable Pavements </a:t>
            </a:r>
            <a:r>
              <a:rPr lang="en-US" sz="4400" dirty="0"/>
              <a:t>Maintenance above and beyond cleaning to maintain infiltration rates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0CB6F-61D3-4D91-90FA-1FDD973A0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2" y="4673699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b="1" dirty="0"/>
              <a:t>Ani Jayakaran, PhD PE</a:t>
            </a:r>
          </a:p>
          <a:p>
            <a:r>
              <a:rPr lang="en-US" sz="1400" b="1" dirty="0"/>
              <a:t>Agricultural and Natural Resources Program Unit, Washington Stormwater Center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wsc_logo_rgb">
            <a:extLst>
              <a:ext uri="{FF2B5EF4-FFF2-40B4-BE49-F238E27FC236}">
                <a16:creationId xmlns:a16="http://schemas.microsoft.com/office/drawing/2014/main" id="{602DA2E4-D9E4-4881-9CA9-F8F72A0DC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3201" y="5073751"/>
            <a:ext cx="1685966" cy="168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51557F-07E1-471C-9493-FE15B642F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82" y="5990331"/>
            <a:ext cx="2523809" cy="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03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D79548-CE15-4627-8F50-AFDD0F7A5C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450" y="423666"/>
            <a:ext cx="9855100" cy="56979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6F5E5C-67D8-40AA-A011-533A4692EDB5}"/>
              </a:ext>
            </a:extLst>
          </p:cNvPr>
          <p:cNvSpPr txBox="1"/>
          <p:nvPr/>
        </p:nvSpPr>
        <p:spPr>
          <a:xfrm>
            <a:off x="6096000" y="6325868"/>
            <a:ext cx="473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from “Permeable Pavements” – ASCE 2015</a:t>
            </a:r>
          </a:p>
        </p:txBody>
      </p:sp>
    </p:spTree>
    <p:extLst>
      <p:ext uri="{BB962C8B-B14F-4D97-AF65-F5344CB8AC3E}">
        <p14:creationId xmlns:p14="http://schemas.microsoft.com/office/powerpoint/2010/main" val="3974324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B61547-8C97-4CF0-8553-70F7B2E7DE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7763">
            <a:off x="8506277" y="1024609"/>
            <a:ext cx="3114415" cy="450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2566E4-5801-4BA5-A0CA-AB4F1083297A}"/>
              </a:ext>
            </a:extLst>
          </p:cNvPr>
          <p:cNvSpPr txBox="1"/>
          <p:nvPr/>
        </p:nvSpPr>
        <p:spPr>
          <a:xfrm>
            <a:off x="201168" y="1901952"/>
            <a:ext cx="7516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1 acre of porous asphalt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Porous Asphalt @ - $6/</a:t>
            </a:r>
            <a:r>
              <a:rPr lang="en-US" sz="3600" dirty="0" err="1"/>
              <a:t>sq.ft</a:t>
            </a: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Medium frequency of maintenance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7F9A5-0461-4A50-A4AE-6DB0D7B38049}"/>
              </a:ext>
            </a:extLst>
          </p:cNvPr>
          <p:cNvSpPr txBox="1"/>
          <p:nvPr/>
        </p:nvSpPr>
        <p:spPr>
          <a:xfrm>
            <a:off x="6442575" y="593467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https://www.waterrf.org/research/projects/bmp-and-lid-whole-life-cost-models-version-20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5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322D04-89C9-4112-93BD-E38A693C3257}"/>
              </a:ext>
            </a:extLst>
          </p:cNvPr>
          <p:cNvSpPr txBox="1"/>
          <p:nvPr/>
        </p:nvSpPr>
        <p:spPr>
          <a:xfrm>
            <a:off x="2542032" y="64068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WERF LID Cost Calculator (Version 2.0, 2009)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052BA19-7DAA-4F02-89E9-C24A2FD27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229865"/>
              </p:ext>
            </p:extLst>
          </p:nvPr>
        </p:nvGraphicFramePr>
        <p:xfrm>
          <a:off x="518160" y="438913"/>
          <a:ext cx="10893553" cy="5119476"/>
        </p:xfrm>
        <a:graphic>
          <a:graphicData uri="http://schemas.openxmlformats.org/drawingml/2006/table">
            <a:tbl>
              <a:tblPr/>
              <a:tblGrid>
                <a:gridCol w="7488070">
                  <a:extLst>
                    <a:ext uri="{9D8B030D-6E8A-4147-A177-3AD203B41FA5}">
                      <a16:colId xmlns:a16="http://schemas.microsoft.com/office/drawing/2014/main" val="2455104576"/>
                    </a:ext>
                  </a:extLst>
                </a:gridCol>
                <a:gridCol w="1135161">
                  <a:extLst>
                    <a:ext uri="{9D8B030D-6E8A-4147-A177-3AD203B41FA5}">
                      <a16:colId xmlns:a16="http://schemas.microsoft.com/office/drawing/2014/main" val="329427692"/>
                    </a:ext>
                  </a:extLst>
                </a:gridCol>
                <a:gridCol w="1135161">
                  <a:extLst>
                    <a:ext uri="{9D8B030D-6E8A-4147-A177-3AD203B41FA5}">
                      <a16:colId xmlns:a16="http://schemas.microsoft.com/office/drawing/2014/main" val="2286939310"/>
                    </a:ext>
                  </a:extLst>
                </a:gridCol>
                <a:gridCol w="1135161">
                  <a:extLst>
                    <a:ext uri="{9D8B030D-6E8A-4147-A177-3AD203B41FA5}">
                      <a16:colId xmlns:a16="http://schemas.microsoft.com/office/drawing/2014/main" val="2136634459"/>
                    </a:ext>
                  </a:extLst>
                </a:gridCol>
              </a:tblGrid>
              <a:tr h="53336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CAPITAL COSTS</a:t>
                      </a:r>
                    </a:p>
                  </a:txBody>
                  <a:tcPr marL="7154" marR="7154" marT="715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</a:rPr>
                        <a:t>Total Cost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84605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Total Facility Base Cost</a:t>
                      </a:r>
                    </a:p>
                  </a:txBody>
                  <a:tcPr marL="7154" marR="7154" marT="715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 1 acre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$6/sq ft. </a:t>
                      </a:r>
                    </a:p>
                  </a:txBody>
                  <a:tcPr marL="7154" marR="7154" marT="7154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$348,500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500266"/>
                  </a:ext>
                </a:extLst>
              </a:tr>
              <a:tr h="2804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Total Associated Capital Costs (e.g., Engineering, Land, etc.)</a:t>
                      </a:r>
                    </a:p>
                  </a:txBody>
                  <a:tcPr marL="7154" marR="7154" marT="715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54" marR="7154" marT="7154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$34,850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971059"/>
                  </a:ext>
                </a:extLst>
              </a:tr>
              <a:tr h="326808"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54" marR="7154" marT="715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54" marR="7154" marT="715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54" marR="7154" marT="7154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$460,050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78953"/>
                  </a:ext>
                </a:extLst>
              </a:tr>
              <a:tr h="78561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REGULAR MAINTENANCE ACTIVITIES</a:t>
                      </a:r>
                    </a:p>
                  </a:txBody>
                  <a:tcPr marL="7154" marR="7154" marT="715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</a:rPr>
                        <a:t>Years between Events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</a:rPr>
                        <a:t>Cost per Event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</a:rPr>
                        <a:t>Total Cost</a:t>
                      </a:r>
                      <a:b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</a:rPr>
                        <a:t>per Year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737814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Inspection, Reporting &amp; Information Management</a:t>
                      </a:r>
                    </a:p>
                  </a:txBody>
                  <a:tcPr marL="7154" marR="7154" marT="715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$350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$350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293469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Litter &amp; Minor Debris Removal</a:t>
                      </a:r>
                    </a:p>
                  </a:txBody>
                  <a:tcPr marL="7154" marR="7154" marT="715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$400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$800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173517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Permeable pavement sweeping</a:t>
                      </a:r>
                    </a:p>
                  </a:txBody>
                  <a:tcPr marL="7154" marR="7154" marT="715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$640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$1,280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2606836"/>
                  </a:ext>
                </a:extLst>
              </a:tr>
              <a:tr h="326808"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54" marR="7154" marT="715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$2,430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12729"/>
                  </a:ext>
                </a:extLst>
              </a:tr>
              <a:tr h="9298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CORRECTIVE AND INFREQUENT MAINTENANCE ACTIVITIES </a:t>
                      </a:r>
                      <a:r>
                        <a:rPr lang="en-US" sz="16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(Unplanned and/or &gt;3yrs. b/w events)</a:t>
                      </a:r>
                      <a:endParaRPr lang="en-US" sz="18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54" marR="7154" marT="715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</a:rPr>
                        <a:t>Years between Events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effectLst/>
                          <a:latin typeface="Arial" panose="020B0604020202020204" pitchFamily="34" charset="0"/>
                        </a:rPr>
                        <a:t>Cost per Event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</a:rPr>
                        <a:t>Total Cost</a:t>
                      </a:r>
                      <a:b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</a:rPr>
                        <a:t>per Year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641795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Intermittent facility maintenance </a:t>
                      </a:r>
                    </a:p>
                  </a:txBody>
                  <a:tcPr marL="7154" marR="7154" marT="715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05564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Remove existing pavement &amp; aggregate; wash and/or replace &amp; reinstall*</a:t>
                      </a:r>
                    </a:p>
                  </a:txBody>
                  <a:tcPr marL="7154" marR="7154" marT="715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$348,500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$9,957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616245"/>
                  </a:ext>
                </a:extLst>
              </a:tr>
              <a:tr h="3268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Totals, Corrective &amp; Infrequent Maintenance Activities</a:t>
                      </a:r>
                    </a:p>
                  </a:txBody>
                  <a:tcPr marL="7154" marR="7154" marT="715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$9,957</a:t>
                      </a:r>
                    </a:p>
                  </a:txBody>
                  <a:tcPr marL="7154" marR="7154" marT="715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63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3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F9AEC4-F72F-48FE-8748-4760463B5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40" y="548640"/>
            <a:ext cx="10333843" cy="5669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EBD66-1C2A-413E-84C8-9B851FBF4C9F}"/>
              </a:ext>
            </a:extLst>
          </p:cNvPr>
          <p:cNvSpPr txBox="1"/>
          <p:nvPr/>
        </p:nvSpPr>
        <p:spPr>
          <a:xfrm>
            <a:off x="5361253" y="6379656"/>
            <a:ext cx="473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from “Permeable Pavements” – ASCE 2015</a:t>
            </a:r>
          </a:p>
        </p:txBody>
      </p:sp>
    </p:spTree>
    <p:extLst>
      <p:ext uri="{BB962C8B-B14F-4D97-AF65-F5344CB8AC3E}">
        <p14:creationId xmlns:p14="http://schemas.microsoft.com/office/powerpoint/2010/main" val="953599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42495F-6BA7-4AB3-BFBC-EE5F3CDC5B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0" name="Group 10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" name="Group 12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14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A34EE0B-672A-41C2-9A54-FADA755E60F4}"/>
              </a:ext>
            </a:extLst>
          </p:cNvPr>
          <p:cNvSpPr txBox="1"/>
          <p:nvPr/>
        </p:nvSpPr>
        <p:spPr>
          <a:xfrm>
            <a:off x="109816" y="772019"/>
            <a:ext cx="3592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Retrofit Green roofs + Permeable Pavements ($453M -$502M)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EBD3AE-01F3-4031-AEBD-E9830B6F6E10}"/>
              </a:ext>
            </a:extLst>
          </p:cNvPr>
          <p:cNvSpPr txBox="1"/>
          <p:nvPr/>
        </p:nvSpPr>
        <p:spPr>
          <a:xfrm>
            <a:off x="151731" y="79722"/>
            <a:ext cx="2230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Corvallis 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923AB1-151E-4836-9092-4BAB35592492}"/>
              </a:ext>
            </a:extLst>
          </p:cNvPr>
          <p:cNvSpPr txBox="1"/>
          <p:nvPr/>
        </p:nvSpPr>
        <p:spPr>
          <a:xfrm>
            <a:off x="-2" y="1801856"/>
            <a:ext cx="419573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carbon sequestration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stormwater infrastructure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amenity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habitat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stormwater purification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avoided stormwater infrastructure costs energy savings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food production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air quality benefits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9143ED-57ED-4CCB-B2AA-7FF461EE09BE}"/>
              </a:ext>
            </a:extLst>
          </p:cNvPr>
          <p:cNvSpPr txBox="1"/>
          <p:nvPr/>
        </p:nvSpPr>
        <p:spPr>
          <a:xfrm>
            <a:off x="151731" y="4653170"/>
            <a:ext cx="38922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$210M to $219M in benefits using LID over 10 years incl. $150M flood damage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$540M - $552M w/o flood loss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32DA6F-155A-4F68-8635-5AE3472F60BD}"/>
              </a:ext>
            </a:extLst>
          </p:cNvPr>
          <p:cNvSpPr txBox="1"/>
          <p:nvPr/>
        </p:nvSpPr>
        <p:spPr>
          <a:xfrm>
            <a:off x="4824668" y="63482"/>
            <a:ext cx="6459028" cy="577081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Long Zhou, </a:t>
            </a:r>
            <a:r>
              <a:rPr lang="en-US" sz="1050" dirty="0" err="1">
                <a:solidFill>
                  <a:schemeClr val="bg1"/>
                </a:solidFill>
              </a:rPr>
              <a:t>Guoqiang</a:t>
            </a:r>
            <a:r>
              <a:rPr lang="en-US" sz="1050" dirty="0">
                <a:solidFill>
                  <a:schemeClr val="bg1"/>
                </a:solidFill>
              </a:rPr>
              <a:t> Shen, Thomas Woodfin, Tian Chen &amp; Kun Song (2018), Ecological and economic impacts of green roofs and permeable pavements at the city level: the case of Corvallis, Oregon, Journal of Environmental Planning and Management, 61:3, 430-450, DOI: 10.1080/09640568.2017.1314859</a:t>
            </a:r>
          </a:p>
        </p:txBody>
      </p:sp>
    </p:spTree>
    <p:extLst>
      <p:ext uri="{BB962C8B-B14F-4D97-AF65-F5344CB8AC3E}">
        <p14:creationId xmlns:p14="http://schemas.microsoft.com/office/powerpoint/2010/main" val="59341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A7A5CD9-E5FD-4D71-A0CC-CA50C8ED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Suggestions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79AC20-D33F-4F8A-92F1-F94AC9C3CC5E}"/>
              </a:ext>
            </a:extLst>
          </p:cNvPr>
          <p:cNvSpPr txBox="1"/>
          <p:nvPr/>
        </p:nvSpPr>
        <p:spPr>
          <a:xfrm>
            <a:off x="371856" y="2008094"/>
            <a:ext cx="111861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Build part pervious, part impervious (max drainage area 1.5 -2:1)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Combine gray repair and green infrastructure installs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Ensure pavement is the highest point on terrain. If that’s not doable, install a barrier between dirt and pavement</a:t>
            </a:r>
          </a:p>
        </p:txBody>
      </p:sp>
    </p:spTree>
    <p:extLst>
      <p:ext uri="{BB962C8B-B14F-4D97-AF65-F5344CB8AC3E}">
        <p14:creationId xmlns:p14="http://schemas.microsoft.com/office/powerpoint/2010/main" val="354084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A7A5CD9-E5FD-4D71-A0CC-CA50C8ED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Suggestions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79AC20-D33F-4F8A-92F1-F94AC9C3CC5E}"/>
              </a:ext>
            </a:extLst>
          </p:cNvPr>
          <p:cNvSpPr txBox="1"/>
          <p:nvPr/>
        </p:nvSpPr>
        <p:spPr>
          <a:xfrm>
            <a:off x="676657" y="2008094"/>
            <a:ext cx="10881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Have a maintenance plan from the outset – it is the most important part of your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Separate plans for homeowners vs jurisdictional crews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Keep sediment and organic material off pavements</a:t>
            </a:r>
          </a:p>
        </p:txBody>
      </p:sp>
    </p:spTree>
    <p:extLst>
      <p:ext uri="{BB962C8B-B14F-4D97-AF65-F5344CB8AC3E}">
        <p14:creationId xmlns:p14="http://schemas.microsoft.com/office/powerpoint/2010/main" val="92255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2996" y="4571216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6600" b="1">
                <a:solidFill>
                  <a:srgbClr val="C0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Community education</a:t>
            </a:r>
          </a:p>
        </p:txBody>
      </p:sp>
      <p:pic>
        <p:nvPicPr>
          <p:cNvPr id="7" name="Content Placeholder 6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B0748618-C3A6-8349-8C45-235A7E75C3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770566D-C583-4707-B1DA-1C712B572F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6" name="Content Placeholder 8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0F5D0077-9048-E14C-8BC6-E705332511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36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2B1D2C-7BC1-45DC-940B-F9DCA6D742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F5958-B889-4EED-84F5-CD0DBE98B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0E274-F4A4-4B89-B2FE-6D0B1843BBE6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LID Operations and Maintenance Training</a:t>
            </a:r>
          </a:p>
        </p:txBody>
      </p:sp>
      <p:sp>
        <p:nvSpPr>
          <p:cNvPr id="29" name="Frame 2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28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81" y="289274"/>
            <a:ext cx="5293741" cy="3970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281" y="4701540"/>
            <a:ext cx="5135119" cy="1179624"/>
          </a:xfrm>
          <a:solidFill>
            <a:schemeClr val="bg2">
              <a:alpha val="33000"/>
            </a:schemeClr>
          </a:solidFill>
        </p:spPr>
        <p:txBody>
          <a:bodyPr>
            <a:noAutofit/>
          </a:bodyPr>
          <a:lstStyle/>
          <a:p>
            <a:r>
              <a:rPr lang="en-US" sz="3600" dirty="0"/>
              <a:t>Thank you!</a:t>
            </a:r>
            <a:br>
              <a:rPr lang="en-US" sz="3600" b="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  <a:hlinkClick r:id="rId4"/>
              </a:rPr>
              <a:t>anand.jayakaran@wsu.edu</a:t>
            </a:r>
            <a:r>
              <a:rPr lang="en-US" sz="3600" b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A1C93-C956-419C-9381-EF0AC3C2432E}"/>
              </a:ext>
            </a:extLst>
          </p:cNvPr>
          <p:cNvSpPr txBox="1"/>
          <p:nvPr/>
        </p:nvSpPr>
        <p:spPr>
          <a:xfrm>
            <a:off x="6401379" y="289274"/>
            <a:ext cx="471157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Acknowledgments</a:t>
            </a:r>
          </a:p>
          <a:p>
            <a:endParaRPr lang="en-US" sz="1600" dirty="0"/>
          </a:p>
          <a:p>
            <a:r>
              <a:rPr lang="en-US" sz="1600" b="1" u="sng" dirty="0"/>
              <a:t>Funding: </a:t>
            </a:r>
          </a:p>
          <a:p>
            <a:r>
              <a:rPr lang="en-US" sz="1600" dirty="0"/>
              <a:t>Washington State University + Extension</a:t>
            </a:r>
          </a:p>
          <a:p>
            <a:r>
              <a:rPr lang="en-US" sz="1600" dirty="0"/>
              <a:t>National Estuary Program, Washington State Dept. of Ecology, Boeing Inc, Stormwater in Action</a:t>
            </a:r>
          </a:p>
          <a:p>
            <a:endParaRPr lang="en-US" sz="1600" dirty="0"/>
          </a:p>
          <a:p>
            <a:r>
              <a:rPr lang="en-US" sz="1600" b="1" u="sng" dirty="0"/>
              <a:t>Technicians</a:t>
            </a:r>
          </a:p>
          <a:p>
            <a:r>
              <a:rPr lang="en-US" sz="1600" dirty="0"/>
              <a:t>Carly Thompson, Brandon Boyd</a:t>
            </a:r>
          </a:p>
          <a:p>
            <a:endParaRPr lang="en-US" sz="1600" dirty="0"/>
          </a:p>
          <a:p>
            <a:r>
              <a:rPr lang="en-US" sz="1600" b="1" u="sng" dirty="0"/>
              <a:t>Students</a:t>
            </a:r>
          </a:p>
          <a:p>
            <a:r>
              <a:rPr lang="en-US" sz="1600" dirty="0"/>
              <a:t>Chelsea Mitchell</a:t>
            </a:r>
          </a:p>
          <a:p>
            <a:r>
              <a:rPr lang="en-US" sz="1600" u="sng" dirty="0"/>
              <a:t>Others</a:t>
            </a:r>
          </a:p>
          <a:p>
            <a:r>
              <a:rPr lang="en-US" sz="1600" dirty="0"/>
              <a:t>Andrew Flury, Jason Berg</a:t>
            </a:r>
          </a:p>
        </p:txBody>
      </p:sp>
      <p:pic>
        <p:nvPicPr>
          <p:cNvPr id="5" name="Picture 4" descr="https://www.washingtonagnetwork.com/wp-content/uploads/2016/04/WA-Ecology-Logo-Large-1024x264.png">
            <a:extLst>
              <a:ext uri="{FF2B5EF4-FFF2-40B4-BE49-F238E27FC236}">
                <a16:creationId xmlns:a16="http://schemas.microsoft.com/office/drawing/2014/main" id="{FBEACB10-2655-48FA-B317-61E6F8414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949" y="4438650"/>
            <a:ext cx="1841051" cy="47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9C3A2-686F-47AA-82D5-7975C698EC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533" y="4424346"/>
            <a:ext cx="1413194" cy="657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9EC55D-985C-4B32-9236-B2C0D066B75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1379" y="5104767"/>
            <a:ext cx="1479550" cy="776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A41F9C-A235-42B6-BBEC-E2BF79708B0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608" y="4381382"/>
            <a:ext cx="2404178" cy="2161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E64EF9-C88E-4A2B-AB8D-B07E2E4E96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3078" y="6103620"/>
            <a:ext cx="246697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34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1840D-1AFA-447B-B187-8F0473F8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985" y="1825625"/>
            <a:ext cx="11152439" cy="3989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Adoption = education + regulation </a:t>
            </a:r>
            <a:endParaRPr lang="en-US" u="sng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lower the cost of compliance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4C1A45-BB8C-4CBA-9712-2E41C16830D6}"/>
              </a:ext>
            </a:extLst>
          </p:cNvPr>
          <p:cNvSpPr txBox="1"/>
          <p:nvPr/>
        </p:nvSpPr>
        <p:spPr>
          <a:xfrm>
            <a:off x="8095130" y="2011232"/>
            <a:ext cx="10935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+ </a:t>
            </a:r>
            <a:r>
              <a:rPr lang="el-GR" sz="6000" dirty="0"/>
              <a:t>ε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8030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C47B63D-DA74-4E2C-B0E6-4C74B25D0A54}"/>
              </a:ext>
            </a:extLst>
          </p:cNvPr>
          <p:cNvSpPr txBox="1"/>
          <p:nvPr/>
        </p:nvSpPr>
        <p:spPr>
          <a:xfrm>
            <a:off x="663389" y="3154687"/>
            <a:ext cx="109459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hlinkClick r:id="rId2"/>
              </a:rPr>
              <a:t>https://forms.gle/xMT28DSb37V6hPWU7</a:t>
            </a:r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18414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A6F4D76-29EC-4CC2-91BA-3313AFF95283}"/>
              </a:ext>
            </a:extLst>
          </p:cNvPr>
          <p:cNvSpPr txBox="1"/>
          <p:nvPr/>
        </p:nvSpPr>
        <p:spPr>
          <a:xfrm>
            <a:off x="2200656" y="6412992"/>
            <a:ext cx="368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“Permeable Pavements” – ASCE 2012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DF119F-58CF-47D1-BC98-440154DF9E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80" y="0"/>
            <a:ext cx="8887682" cy="634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53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8E21F-7D97-43D6-B852-515D7F50E0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610" y="484632"/>
            <a:ext cx="4453294" cy="5888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1161E6-49EC-4035-8887-E0987D6D6E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655" y="484632"/>
            <a:ext cx="3988445" cy="58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19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B9F11-7A6E-4013-AE9C-41622936D9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06" t="18747" r="13354" b="2949"/>
          <a:stretch/>
        </p:blipFill>
        <p:spPr>
          <a:xfrm>
            <a:off x="4669606" y="745505"/>
            <a:ext cx="7305425" cy="4990132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6AAA6-AF5D-4360-8BA4-6681F72A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WSU Extension – The Land Grant Mission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307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C2DEF-F8B3-4FA5-A3D0-E0C19DD05A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F879E77-DF84-43E0-A1D0-42671C45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72" y="6154770"/>
            <a:ext cx="5475768" cy="589576"/>
          </a:xfrm>
          <a:solidFill>
            <a:schemeClr val="accent3">
              <a:lumMod val="40000"/>
              <a:lumOff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/>
          <a:p>
            <a:pPr algn="l"/>
            <a:r>
              <a:rPr lang="en-US" sz="3200" b="1" dirty="0">
                <a:solidFill>
                  <a:schemeClr val="tx2">
                    <a:lumMod val="10000"/>
                  </a:schemeClr>
                </a:solidFill>
              </a:rPr>
              <a:t>Washington Stormwater Center</a:t>
            </a:r>
          </a:p>
        </p:txBody>
      </p:sp>
    </p:spTree>
    <p:extLst>
      <p:ext uri="{BB962C8B-B14F-4D97-AF65-F5344CB8AC3E}">
        <p14:creationId xmlns:p14="http://schemas.microsoft.com/office/powerpoint/2010/main" val="200935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E5B6AB6-57AF-4CCA-B9B0-1B1F7D2F1EC7}"/>
              </a:ext>
            </a:extLst>
          </p:cNvPr>
          <p:cNvSpPr txBox="1">
            <a:spLocks/>
          </p:cNvSpPr>
          <p:nvPr/>
        </p:nvSpPr>
        <p:spPr>
          <a:xfrm>
            <a:off x="7552178" y="618163"/>
            <a:ext cx="4459983" cy="5944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/>
              <a:t>Permeable pavements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AFBE9-D011-45E3-A685-802FD7468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34" y="228038"/>
            <a:ext cx="11743765" cy="6045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B88274-7BFE-4D16-95FF-1CD57180F7F7}"/>
              </a:ext>
            </a:extLst>
          </p:cNvPr>
          <p:cNvSpPr txBox="1"/>
          <p:nvPr/>
        </p:nvSpPr>
        <p:spPr>
          <a:xfrm>
            <a:off x="5361253" y="6379656"/>
            <a:ext cx="481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from “Permeable Pavements” – ASCE 2015</a:t>
            </a:r>
          </a:p>
        </p:txBody>
      </p:sp>
    </p:spTree>
    <p:extLst>
      <p:ext uri="{BB962C8B-B14F-4D97-AF65-F5344CB8AC3E}">
        <p14:creationId xmlns:p14="http://schemas.microsoft.com/office/powerpoint/2010/main" val="533065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166996" y="232881"/>
            <a:ext cx="3367990" cy="29615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b="1" dirty="0"/>
              <a:t>Porous asphalt study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3696802" cy="25444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689" y="10"/>
            <a:ext cx="3696821" cy="25561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92E499-0924-4551-BF42-EBAF1DF4AE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20" y="2697480"/>
            <a:ext cx="4573014" cy="41605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222983-A08B-4C20-AA8F-EFF985FC34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8537" y="2697480"/>
            <a:ext cx="2835973" cy="4160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878E17-EC61-2243-9E83-05A0CF9364B4}"/>
              </a:ext>
            </a:extLst>
          </p:cNvPr>
          <p:cNvSpPr txBox="1"/>
          <p:nvPr/>
        </p:nvSpPr>
        <p:spPr>
          <a:xfrm>
            <a:off x="8052696" y="4179263"/>
            <a:ext cx="3794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Objectives</a:t>
            </a:r>
          </a:p>
          <a:p>
            <a:pPr indent="-342900">
              <a:buAutoNum type="arabicPeriod"/>
            </a:pPr>
            <a:r>
              <a:rPr lang="en-US" sz="2400" dirty="0">
                <a:solidFill>
                  <a:srgbClr val="0070C0"/>
                </a:solidFill>
              </a:rPr>
              <a:t>Water quantity impacts</a:t>
            </a:r>
          </a:p>
          <a:p>
            <a:pPr indent="-342900">
              <a:buAutoNum type="arabicPeriod"/>
            </a:pPr>
            <a:r>
              <a:rPr lang="en-US" sz="2400" dirty="0">
                <a:solidFill>
                  <a:srgbClr val="0070C0"/>
                </a:solidFill>
              </a:rPr>
              <a:t>Water quality remediation</a:t>
            </a:r>
          </a:p>
        </p:txBody>
      </p:sp>
    </p:spTree>
    <p:extLst>
      <p:ext uri="{BB962C8B-B14F-4D97-AF65-F5344CB8AC3E}">
        <p14:creationId xmlns:p14="http://schemas.microsoft.com/office/powerpoint/2010/main" val="3084834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561" y="336380"/>
            <a:ext cx="9304900" cy="623207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buAutoNum type="arabicParenR"/>
            </a:pPr>
            <a:r>
              <a:rPr lang="en-US" b="1" dirty="0">
                <a:solidFill>
                  <a:schemeClr val="bg2"/>
                </a:solidFill>
              </a:rPr>
              <a:t>Porous asphalt STORMWATER QUANTITY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lnSpc>
                <a:spcPct val="110000"/>
              </a:lnSpc>
              <a:buAutoNum type="arabicParenR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lnSpc>
                <a:spcPct val="110000"/>
              </a:lnSpc>
              <a:buAutoNum type="arabicParenR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lnSpc>
                <a:spcPct val="110000"/>
              </a:lnSpc>
              <a:buAutoNum type="arabicParenR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arenR" startAt="2"/>
            </a:pPr>
            <a:r>
              <a:rPr lang="en-US" b="1" dirty="0">
                <a:solidFill>
                  <a:schemeClr val="bg2"/>
                </a:solidFill>
              </a:rPr>
              <a:t>Porous asphalt  STORMWATER QUALITY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64523" y="1098207"/>
            <a:ext cx="77079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Attenuates peak flows, absorbs a LOT of rainfall</a:t>
            </a: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Knappenberger, T., Jayakaran, A.D., Stark, J.D. and Hinman, C.H., 2017. Monitoring Porous Asphalt Stormwater Infiltration and Outflow. Journal of Irrigation and Drainage Engineering, 143(8), p.04017027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1416" y="4159374"/>
            <a:ext cx="766103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Great for particulate matter!</a:t>
            </a:r>
          </a:p>
          <a:p>
            <a:endParaRPr lang="en-US" sz="2800" b="1" dirty="0"/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Jayakaran, A.D., Knappenberger, T., Stark, J.D. and Hinman, C., 2019. “Remediation of Stormwater Pollutants by Porous Asphalt Pavement”.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Water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11(3), p.520. https://doi.org/10.3390/w11030520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74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09C868-48E1-4372-A690-CBD1DDEDFD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967" y="106302"/>
            <a:ext cx="9308811" cy="6645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B6886A-E902-4694-A7F7-5938D12C7AAD}"/>
              </a:ext>
            </a:extLst>
          </p:cNvPr>
          <p:cNvSpPr txBox="1"/>
          <p:nvPr/>
        </p:nvSpPr>
        <p:spPr>
          <a:xfrm>
            <a:off x="1947305" y="6241399"/>
            <a:ext cx="8670134" cy="43087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1050" b="1" dirty="0">
                <a:solidFill>
                  <a:srgbClr val="000000"/>
                </a:solidFill>
              </a:rPr>
              <a:t>Jayakaran, A.D., Knappenberger, T., Stark, J.D. and Hinman, C., 2019. “Remediation of Stormwater Pollutants by Porous Asphalt Pavement”. </a:t>
            </a:r>
            <a:r>
              <a:rPr lang="en-US" sz="1050" b="1" i="1" dirty="0">
                <a:solidFill>
                  <a:srgbClr val="000000"/>
                </a:solidFill>
              </a:rPr>
              <a:t>Water</a:t>
            </a:r>
            <a:r>
              <a:rPr lang="en-US" sz="1050" b="1" dirty="0">
                <a:solidFill>
                  <a:srgbClr val="000000"/>
                </a:solidFill>
              </a:rPr>
              <a:t>, 11(3), p.520. https://doi.org/10.3390/w11030520</a:t>
            </a:r>
          </a:p>
        </p:txBody>
      </p:sp>
    </p:spTree>
    <p:extLst>
      <p:ext uri="{BB962C8B-B14F-4D97-AF65-F5344CB8AC3E}">
        <p14:creationId xmlns:p14="http://schemas.microsoft.com/office/powerpoint/2010/main" val="3836655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AE8F3E-C8CF-5545-8A65-3AC2552F23EB}"/>
              </a:ext>
            </a:extLst>
          </p:cNvPr>
          <p:cNvSpPr txBox="1"/>
          <p:nvPr/>
        </p:nvSpPr>
        <p:spPr>
          <a:xfrm>
            <a:off x="1485900" y="5674988"/>
            <a:ext cx="10206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Ecology’s Performance Goal:</a:t>
            </a:r>
            <a:r>
              <a:rPr lang="en-US" sz="1600" dirty="0"/>
              <a:t>  Basic Treatment - </a:t>
            </a:r>
            <a:r>
              <a:rPr lang="en-US" sz="1600" dirty="0">
                <a:highlight>
                  <a:srgbClr val="00B050"/>
                </a:highlight>
              </a:rPr>
              <a:t>achieve 80% removal of total suspended solids for influent concentrations </a:t>
            </a:r>
            <a:r>
              <a:rPr lang="en-US" sz="1600" dirty="0"/>
              <a:t>that are greater than 100 mg/l, but less than 200 mg/l. For influent concentrations greater than 200 mg/l, a higher treatment goal may be appropriate. For influent concentrations less than 100 mg/l, the facilities are intended to achieve an effluent goal of 20 mg/l total suspended solids.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A42516-1D84-470A-B3B0-BF29EEC2B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840" y="105794"/>
            <a:ext cx="8120626" cy="547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8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EC1E-7AF4-4D32-B38E-17F844DA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 did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6EB0FC-CD28-4D7C-9E72-BC3A348FA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15" y="940583"/>
            <a:ext cx="10632170" cy="514481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3215065-B398-4312-8496-963D6C951225}"/>
              </a:ext>
            </a:extLst>
          </p:cNvPr>
          <p:cNvGrpSpPr/>
          <p:nvPr/>
        </p:nvGrpSpPr>
        <p:grpSpPr>
          <a:xfrm>
            <a:off x="3927231" y="2618987"/>
            <a:ext cx="6635262" cy="216877"/>
            <a:chOff x="4155831" y="2971801"/>
            <a:chExt cx="6635262" cy="21687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A37C049-D08B-4F37-BCC8-052924FBEBFB}"/>
                </a:ext>
              </a:extLst>
            </p:cNvPr>
            <p:cNvCxnSpPr>
              <a:cxnSpLocks/>
            </p:cNvCxnSpPr>
            <p:nvPr/>
          </p:nvCxnSpPr>
          <p:spPr>
            <a:xfrm>
              <a:off x="7573108" y="2971801"/>
              <a:ext cx="321798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587A2C-1C2E-4C07-A679-3213AEC08E39}"/>
                </a:ext>
              </a:extLst>
            </p:cNvPr>
            <p:cNvCxnSpPr>
              <a:cxnSpLocks/>
            </p:cNvCxnSpPr>
            <p:nvPr/>
          </p:nvCxnSpPr>
          <p:spPr>
            <a:xfrm>
              <a:off x="4155831" y="3188678"/>
              <a:ext cx="357553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7DAAFE-A978-41EA-B9C1-0EE9537F571B}"/>
              </a:ext>
            </a:extLst>
          </p:cNvPr>
          <p:cNvCxnSpPr>
            <a:cxnSpLocks/>
          </p:cNvCxnSpPr>
          <p:nvPr/>
        </p:nvCxnSpPr>
        <p:spPr>
          <a:xfrm>
            <a:off x="4495800" y="3991708"/>
            <a:ext cx="6066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78B03827-E240-4F08-8048-836B7BFCA074}"/>
              </a:ext>
            </a:extLst>
          </p:cNvPr>
          <p:cNvSpPr txBox="1">
            <a:spLocks/>
          </p:cNvSpPr>
          <p:nvPr/>
        </p:nvSpPr>
        <p:spPr>
          <a:xfrm>
            <a:off x="152400" y="212105"/>
            <a:ext cx="9144000" cy="636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 i="0" cap="none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2019 Stormwater Manual for W </a:t>
            </a:r>
            <a:r>
              <a:rPr lang="en-US" dirty="0" err="1"/>
              <a:t>Wa</a:t>
            </a:r>
            <a:r>
              <a:rPr lang="en-US" dirty="0"/>
              <a:t>. - amended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A789EA-2441-4942-A5B2-321EE70062E6}"/>
              </a:ext>
            </a:extLst>
          </p:cNvPr>
          <p:cNvSpPr/>
          <p:nvPr/>
        </p:nvSpPr>
        <p:spPr>
          <a:xfrm rot="20378397">
            <a:off x="2971800" y="1957754"/>
            <a:ext cx="6248400" cy="3416320"/>
          </a:xfrm>
          <a:prstGeom prst="rect">
            <a:avLst/>
          </a:prstGeom>
          <a:solidFill>
            <a:srgbClr val="FFFF00">
              <a:alpha val="78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$274K per mi. of roadway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131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GoCougs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Cougs" id="{1CB2DC4D-24E7-463E-92FB-81EBF3B4B59B}" vid="{B237BC00-AE3B-4C7A-ABFF-E41B73F5A2B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37539A2BFB9A4DAB1CE987F8ABB8AC" ma:contentTypeVersion="10" ma:contentTypeDescription="Create a new document." ma:contentTypeScope="" ma:versionID="810f264d1c0861200d4e447ff74cb95e">
  <xsd:schema xmlns:xsd="http://www.w3.org/2001/XMLSchema" xmlns:xs="http://www.w3.org/2001/XMLSchema" xmlns:p="http://schemas.microsoft.com/office/2006/metadata/properties" xmlns:ns2="f045a0a2-8b0f-4b75-9a8a-35a681761d9f" targetNamespace="http://schemas.microsoft.com/office/2006/metadata/properties" ma:root="true" ma:fieldsID="bece73c2e09f920ced9b8d5bbc59f956" ns2:_="">
    <xsd:import namespace="f045a0a2-8b0f-4b75-9a8a-35a681761d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5a0a2-8b0f-4b75-9a8a-35a681761d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759B19C-2C96-4585-A666-54EAD79C1880}"/>
</file>

<file path=customXml/itemProps2.xml><?xml version="1.0" encoding="utf-8"?>
<ds:datastoreItem xmlns:ds="http://schemas.openxmlformats.org/officeDocument/2006/customXml" ds:itemID="{12CD4B37-063A-44F3-847A-884E7B2EB96B}"/>
</file>

<file path=customXml/itemProps3.xml><?xml version="1.0" encoding="utf-8"?>
<ds:datastoreItem xmlns:ds="http://schemas.openxmlformats.org/officeDocument/2006/customXml" ds:itemID="{AA96B5DE-351C-4F64-AC7A-5743679A91A1}"/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955</Words>
  <Application>Microsoft Office PowerPoint</Application>
  <PresentationFormat>Widescreen</PresentationFormat>
  <Paragraphs>152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GoCougs</vt:lpstr>
      <vt:lpstr>Permeable Pavements Maintenance above and beyond cleaning to maintain infiltration rates</vt:lpstr>
      <vt:lpstr>PowerPoint Presentation</vt:lpstr>
      <vt:lpstr>Washington Stormwater Center</vt:lpstr>
      <vt:lpstr>PowerPoint Presentation</vt:lpstr>
      <vt:lpstr>Porous asphalt study</vt:lpstr>
      <vt:lpstr>PowerPoint Presentation</vt:lpstr>
      <vt:lpstr>PowerPoint Presentation</vt:lpstr>
      <vt:lpstr>PowerPoint Presentation</vt:lpstr>
      <vt:lpstr>What I did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Suggestions</vt:lpstr>
      <vt:lpstr>Maintenance Suggestions</vt:lpstr>
      <vt:lpstr>PowerPoint Presentation</vt:lpstr>
      <vt:lpstr>PowerPoint Presentation</vt:lpstr>
      <vt:lpstr>Thank you! anand.jayakaran@wsu.edu </vt:lpstr>
      <vt:lpstr>PowerPoint Presentation</vt:lpstr>
      <vt:lpstr>PowerPoint Presentation</vt:lpstr>
      <vt:lpstr>PowerPoint Presentation</vt:lpstr>
      <vt:lpstr>WSU Extension – The Land Grant Mission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Porous Pavement Research Maintenance above and beyond cleaning to maintain infiltration rates</dc:title>
  <dc:creator>Jayakaran, Ani</dc:creator>
  <cp:lastModifiedBy>Jayakaran, Ani</cp:lastModifiedBy>
  <cp:revision>25</cp:revision>
  <dcterms:created xsi:type="dcterms:W3CDTF">2021-01-21T02:08:38Z</dcterms:created>
  <dcterms:modified xsi:type="dcterms:W3CDTF">2021-01-26T05:23:00Z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0x010100FA37539A2BFB9A4DAB1CE987F8ABB8AC</vt:lpwstr>
  </property>
</Properties>
</file>