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61" r:id="rId5"/>
    <p:sldId id="336" r:id="rId6"/>
    <p:sldId id="368" r:id="rId7"/>
    <p:sldId id="337" r:id="rId8"/>
    <p:sldId id="342" r:id="rId9"/>
    <p:sldId id="372" r:id="rId10"/>
    <p:sldId id="365" r:id="rId11"/>
    <p:sldId id="323" r:id="rId12"/>
    <p:sldId id="348" r:id="rId13"/>
    <p:sldId id="328" r:id="rId14"/>
    <p:sldId id="330" r:id="rId15"/>
    <p:sldId id="373" r:id="rId16"/>
    <p:sldId id="359" r:id="rId17"/>
    <p:sldId id="288" r:id="rId18"/>
    <p:sldId id="374" r:id="rId19"/>
    <p:sldId id="362"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en, Dave (COM)" initials="DL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D7F80"/>
    <a:srgbClr val="CD7936"/>
    <a:srgbClr val="88A637"/>
    <a:srgbClr val="FFFFFE"/>
    <a:srgbClr val="C8D8E6"/>
    <a:srgbClr val="5080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1193" autoAdjust="0"/>
  </p:normalViewPr>
  <p:slideViewPr>
    <p:cSldViewPr snapToGrid="0" snapToObjects="1">
      <p:cViewPr varScale="1">
        <p:scale>
          <a:sx n="76" d="100"/>
          <a:sy n="76" d="100"/>
        </p:scale>
        <p:origin x="9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20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30FCE34-A32F-4EBE-AEFB-96632B769CA6}" type="datetimeFigureOut">
              <a:rPr lang="en-US" smtClean="0"/>
              <a:t>1/30/2018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4B889F-0A83-4588-BF51-1FA7AE7102B6}" type="slidenum">
              <a:rPr lang="en-US" smtClean="0"/>
              <a:t>‹#›</a:t>
            </a:fld>
            <a:endParaRPr lang="en-US"/>
          </a:p>
        </p:txBody>
      </p:sp>
    </p:spTree>
    <p:extLst>
      <p:ext uri="{BB962C8B-B14F-4D97-AF65-F5344CB8AC3E}">
        <p14:creationId xmlns:p14="http://schemas.microsoft.com/office/powerpoint/2010/main" val="346575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A27AED-5AC3-4507-A3E9-468CECD598D5}" type="datetimeFigureOut">
              <a:rPr lang="en-US" smtClean="0"/>
              <a:t>1/30/2018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36E06A-C77C-4C77-805B-F3904852A5C5}" type="slidenum">
              <a:rPr lang="en-US" smtClean="0"/>
              <a:t>‹#›</a:t>
            </a:fld>
            <a:endParaRPr lang="en-US" dirty="0"/>
          </a:p>
        </p:txBody>
      </p:sp>
    </p:spTree>
    <p:extLst>
      <p:ext uri="{BB962C8B-B14F-4D97-AF65-F5344CB8AC3E}">
        <p14:creationId xmlns:p14="http://schemas.microsoft.com/office/powerpoint/2010/main" val="160961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6E06A-C77C-4C77-805B-F3904852A5C5}" type="slidenum">
              <a:rPr lang="en-US" smtClean="0"/>
              <a:t>1</a:t>
            </a:fld>
            <a:endParaRPr lang="en-US" dirty="0"/>
          </a:p>
        </p:txBody>
      </p:sp>
    </p:spTree>
    <p:extLst>
      <p:ext uri="{BB962C8B-B14F-4D97-AF65-F5344CB8AC3E}">
        <p14:creationId xmlns:p14="http://schemas.microsoft.com/office/powerpoint/2010/main" val="173529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smtClean="0">
                <a:effectLst/>
              </a:rPr>
              <a:t>Interdisciplinary project – planners and engineers, biologists and watershed planners, all must work together to meet both GMA requirements for accommodating projected population growth, stormwater requirements under the Clean Water Act, and salmon recovery goals.</a:t>
            </a:r>
          </a:p>
          <a:p>
            <a:endParaRPr lang="en-US" sz="1400" baseline="0" dirty="0" smtClean="0">
              <a:effectLst/>
            </a:endParaRPr>
          </a:p>
          <a:p>
            <a:r>
              <a:rPr lang="en-US" sz="1400" baseline="0" dirty="0" smtClean="0">
                <a:effectLst/>
              </a:rPr>
              <a:t>GMA is the context for meeting these types of requirements because it requires a city or county to look at an issue early in the planning process. Stormwater facilities are infrastructure needed to support development. Counties and cities must plan for that infrastructure in their comprehensive plan capital facilities elements. The GMA also requires special consideration to conservation or protection</a:t>
            </a:r>
          </a:p>
          <a:p>
            <a:r>
              <a:rPr lang="en-US" sz="1400" baseline="0" dirty="0" smtClean="0">
                <a:effectLst/>
              </a:rPr>
              <a:t>measures necessary to preserve or enhance anadromous fisheries.</a:t>
            </a:r>
          </a:p>
          <a:p>
            <a:pPr defTabSz="931774">
              <a:defRPr/>
            </a:pPr>
            <a:endParaRPr lang="en-US" sz="1400" baseline="0"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200" kern="1200" dirty="0" smtClean="0">
                <a:solidFill>
                  <a:schemeClr val="tx1"/>
                </a:solidFill>
                <a:effectLst/>
                <a:latin typeface="+mn-lt"/>
                <a:ea typeface="+mn-ea"/>
                <a:cs typeface="+mn-cs"/>
              </a:rPr>
              <a:t>We are prioritizing watersheds (because that is where the retrofit, other actions will take place), with a primary consideration of restoring waterbodies.  </a:t>
            </a: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200" kern="1200" dirty="0" smtClean="0">
                <a:solidFill>
                  <a:schemeClr val="tx1"/>
                </a:solidFill>
                <a:effectLst/>
                <a:latin typeface="+mn-lt"/>
                <a:ea typeface="+mn-ea"/>
                <a:cs typeface="+mn-cs"/>
              </a:rPr>
              <a:t>Actual</a:t>
            </a:r>
            <a:r>
              <a:rPr lang="en-US" sz="1200" kern="1200" baseline="0" dirty="0" smtClean="0">
                <a:solidFill>
                  <a:schemeClr val="tx1"/>
                </a:solidFill>
                <a:effectLst/>
                <a:latin typeface="+mn-lt"/>
                <a:ea typeface="+mn-ea"/>
                <a:cs typeface="+mn-cs"/>
              </a:rPr>
              <a:t> or potential f</a:t>
            </a:r>
            <a:r>
              <a:rPr lang="en-US" sz="1200" kern="1200" dirty="0" smtClean="0">
                <a:solidFill>
                  <a:schemeClr val="tx1"/>
                </a:solidFill>
                <a:effectLst/>
                <a:latin typeface="+mn-lt"/>
                <a:ea typeface="+mn-ea"/>
                <a:cs typeface="+mn-cs"/>
              </a:rPr>
              <a:t>ish</a:t>
            </a:r>
            <a:r>
              <a:rPr lang="en-US" sz="1200" kern="1200" baseline="0" dirty="0" smtClean="0">
                <a:solidFill>
                  <a:schemeClr val="tx1"/>
                </a:solidFill>
                <a:effectLst/>
                <a:latin typeface="+mn-lt"/>
                <a:ea typeface="+mn-ea"/>
                <a:cs typeface="+mn-cs"/>
              </a:rPr>
              <a:t> use data – WRIA plans, WDFW’s </a:t>
            </a:r>
            <a:r>
              <a:rPr lang="en-US" sz="1200" kern="1200" baseline="0" dirty="0" err="1" smtClean="0">
                <a:solidFill>
                  <a:schemeClr val="tx1"/>
                </a:solidFill>
                <a:effectLst/>
                <a:latin typeface="+mn-lt"/>
                <a:ea typeface="+mn-ea"/>
                <a:cs typeface="+mn-cs"/>
              </a:rPr>
              <a:t>SalmonScape</a:t>
            </a:r>
            <a:r>
              <a:rPr lang="en-US" sz="1200" kern="1200" baseline="0" dirty="0" smtClean="0">
                <a:solidFill>
                  <a:schemeClr val="tx1"/>
                </a:solidFill>
                <a:effectLst/>
                <a:latin typeface="+mn-lt"/>
                <a:ea typeface="+mn-ea"/>
                <a:cs typeface="+mn-cs"/>
              </a:rPr>
              <a:t> web site, then local information on physical and natural barriers.</a:t>
            </a:r>
          </a:p>
          <a:p>
            <a:pPr defTabSz="931774">
              <a:defRPr/>
            </a:pPr>
            <a:endParaRPr lang="en-US" sz="1200" kern="1200" baseline="0" dirty="0" smtClean="0">
              <a:solidFill>
                <a:schemeClr val="tx1"/>
              </a:solidFill>
              <a:effectLst/>
              <a:latin typeface="+mn-lt"/>
              <a:ea typeface="+mn-ea"/>
              <a:cs typeface="+mn-cs"/>
            </a:endParaRPr>
          </a:p>
          <a:p>
            <a:pPr defTabSz="931774">
              <a:defRPr/>
            </a:pPr>
            <a:r>
              <a:rPr lang="en-US" sz="1200" kern="1200" baseline="0" dirty="0" smtClean="0">
                <a:solidFill>
                  <a:schemeClr val="tx1"/>
                </a:solidFill>
                <a:effectLst/>
                <a:latin typeface="+mn-lt"/>
                <a:ea typeface="+mn-ea"/>
                <a:cs typeface="+mn-cs"/>
              </a:rPr>
              <a:t>Aquatic conditions data – tree canopy and/or the condition of buffers for habitat</a:t>
            </a:r>
          </a:p>
          <a:p>
            <a:pPr defTabSz="931774">
              <a:defRPr/>
            </a:pPr>
            <a:endParaRPr lang="en-US" sz="1200" kern="1200" baseline="0" dirty="0" smtClean="0">
              <a:solidFill>
                <a:schemeClr val="tx1"/>
              </a:solidFill>
              <a:effectLst/>
              <a:latin typeface="+mn-lt"/>
              <a:ea typeface="+mn-ea"/>
              <a:cs typeface="+mn-cs"/>
            </a:endParaRPr>
          </a:p>
          <a:p>
            <a:pPr defTabSz="931774">
              <a:defRPr/>
            </a:pPr>
            <a:r>
              <a:rPr lang="en-US" sz="1200" kern="1200" baseline="0" dirty="0" smtClean="0">
                <a:solidFill>
                  <a:schemeClr val="tx1"/>
                </a:solidFill>
                <a:effectLst/>
                <a:latin typeface="+mn-lt"/>
                <a:ea typeface="+mn-ea"/>
                <a:cs typeface="+mn-cs"/>
              </a:rPr>
              <a:t>Opportunity assessment data – existing land cover/amount of impervious surface, the age and condition of existing stormwater infrastructure, and coordination with state and local plans.</a:t>
            </a:r>
          </a:p>
          <a:p>
            <a:pPr defTabSz="931774">
              <a:defRPr/>
            </a:pPr>
            <a:endParaRPr lang="en-US" sz="1200" kern="1200" baseline="0" dirty="0" smtClean="0">
              <a:solidFill>
                <a:schemeClr val="tx1"/>
              </a:solidFill>
              <a:effectLst/>
              <a:latin typeface="+mn-lt"/>
              <a:ea typeface="+mn-ea"/>
              <a:cs typeface="+mn-cs"/>
            </a:endParaRPr>
          </a:p>
          <a:p>
            <a:pPr defTabSz="931774">
              <a:defRPr/>
            </a:pPr>
            <a:r>
              <a:rPr lang="en-US" sz="1200" kern="1200" baseline="0" dirty="0" smtClean="0">
                <a:solidFill>
                  <a:schemeClr val="tx1"/>
                </a:solidFill>
                <a:effectLst/>
                <a:latin typeface="+mn-lt"/>
                <a:ea typeface="+mn-ea"/>
                <a:cs typeface="+mn-cs"/>
              </a:rPr>
              <a:t>The EPA provides an Environmental Justice Screening and Mapping Tool that local governments could use as a tie-breaker if two or more watersheds are determined of equal priority using the other data sources previously mentioned.</a:t>
            </a: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400" dirty="0" smtClean="0"/>
              <a:t>The focus of this guidance is on early planning</a:t>
            </a:r>
            <a:r>
              <a:rPr lang="en-US" sz="1400" baseline="0" dirty="0" smtClean="0"/>
              <a:t> for capital facilities – the approach that is required under the GMA for all capital facilities planning to plan for adequate infrastructure to support development holistically than parcel-by-parcel as development is proposed. A programmatic basin-wide approach is most cost effective, especially when it is leveraged with private funds.</a:t>
            </a:r>
            <a:endParaRPr lang="en-US" sz="1400" dirty="0" smtClean="0"/>
          </a:p>
          <a:p>
            <a:pPr marL="0" indent="0">
              <a:buFont typeface="Arial" panose="020B0604020202020204" pitchFamily="34" charset="0"/>
              <a:buNone/>
            </a:pPr>
            <a:endParaRPr lang="en-US" sz="1400" dirty="0" smtClean="0"/>
          </a:p>
          <a:p>
            <a:pPr marL="171450" indent="-171450">
              <a:buFont typeface="Arial" panose="020B0604020202020204" pitchFamily="34" charset="0"/>
              <a:buChar char="•"/>
            </a:pPr>
            <a:r>
              <a:rPr lang="en-US" sz="1400" dirty="0" smtClean="0"/>
              <a:t>Can</a:t>
            </a:r>
            <a:r>
              <a:rPr lang="en-US" sz="1400" baseline="0" dirty="0" smtClean="0"/>
              <a:t> be used for r</a:t>
            </a:r>
            <a:r>
              <a:rPr lang="en-US" sz="1400" dirty="0" smtClean="0"/>
              <a:t>egional facilities – early</a:t>
            </a:r>
            <a:r>
              <a:rPr lang="en-US" sz="1400" baseline="0" dirty="0" smtClean="0"/>
              <a:t> planning in capital facilities plans. Regional facilities can be green and not gray, and can provide much needed green space in some urban centers. Thornton Creek in Seattle is a good regional example.</a:t>
            </a:r>
          </a:p>
          <a:p>
            <a:pPr marL="171450" indent="-171450">
              <a:buFont typeface="Arial" panose="020B0604020202020204" pitchFamily="34" charset="0"/>
              <a:buChar char="•"/>
            </a:pPr>
            <a:r>
              <a:rPr lang="en-US" sz="1400" baseline="0" dirty="0" smtClean="0"/>
              <a:t>Prioritizing projects for stormwater retrofit grants from Ecology</a:t>
            </a:r>
          </a:p>
          <a:p>
            <a:pPr marL="171450" indent="-171450">
              <a:buFont typeface="Arial" panose="020B0604020202020204" pitchFamily="34" charset="0"/>
              <a:buChar char="•"/>
            </a:pPr>
            <a:r>
              <a:rPr lang="en-US" sz="1400" baseline="0" dirty="0" smtClean="0"/>
              <a:t>Informing clean up plans</a:t>
            </a:r>
          </a:p>
          <a:p>
            <a:pPr marL="171450" indent="-171450">
              <a:buFont typeface="Arial" panose="020B0604020202020204" pitchFamily="34" charset="0"/>
              <a:buChar char="•"/>
            </a:pPr>
            <a:r>
              <a:rPr lang="en-US" sz="1400" baseline="0" dirty="0" smtClean="0"/>
              <a:t>As well as stormwater control transfer programs</a:t>
            </a:r>
          </a:p>
          <a:p>
            <a:pPr marL="171450" indent="-171450">
              <a:buFont typeface="Arial" panose="020B0604020202020204" pitchFamily="34" charset="0"/>
              <a:buChar char="•"/>
            </a:pPr>
            <a:endParaRPr lang="en-US" sz="1400" baseline="0" dirty="0" smtClean="0"/>
          </a:p>
          <a:p>
            <a:pPr marL="0" indent="0">
              <a:buFont typeface="Arial" panose="020B0604020202020204" pitchFamily="34" charset="0"/>
              <a:buNone/>
            </a:pPr>
            <a:r>
              <a:rPr lang="en-US" sz="1400" baseline="0" dirty="0" smtClean="0"/>
              <a:t>This guidance is specific to planning for stormwater retrofits, but the holistic early planning approach using prioritization can be applied to planning for any type of capital facility. As you know, GMA requires a 20-year comprehensive plan </a:t>
            </a:r>
            <a:r>
              <a:rPr lang="en-US" sz="1400" baseline="0" smtClean="0"/>
              <a:t>for accommodating growth, </a:t>
            </a:r>
            <a:r>
              <a:rPr lang="en-US" sz="1400" baseline="0" dirty="0" smtClean="0"/>
              <a:t>with a six-year capital </a:t>
            </a:r>
            <a:r>
              <a:rPr lang="en-US" sz="1400" baseline="0" smtClean="0"/>
              <a:t>facilities program.</a:t>
            </a:r>
            <a:endParaRPr lang="en-US" sz="1400"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A0B3C4-D5AD-4165-872E-1FD874CA119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Requiring all </a:t>
            </a:r>
            <a:r>
              <a:rPr lang="en-US" sz="1400" kern="1200" dirty="0" err="1" smtClean="0">
                <a:solidFill>
                  <a:schemeClr val="tx1"/>
                </a:solidFill>
                <a:effectLst/>
                <a:latin typeface="+mn-lt"/>
                <a:ea typeface="+mn-ea"/>
                <a:cs typeface="+mn-cs"/>
              </a:rPr>
              <a:t>stormwater</a:t>
            </a:r>
            <a:r>
              <a:rPr lang="en-US" sz="1400" kern="1200" dirty="0" smtClean="0">
                <a:solidFill>
                  <a:schemeClr val="tx1"/>
                </a:solidFill>
                <a:effectLst/>
                <a:latin typeface="+mn-lt"/>
                <a:ea typeface="+mn-ea"/>
                <a:cs typeface="+mn-cs"/>
              </a:rPr>
              <a:t> to be managed on site is a challenge in an already urbanized environment, especially for flow control requirements.</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We have to encourage redevelopment of urban centers to accommodate the 1.7 million more people that will be here by 2040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There isn’t enough money to retrofit all of our watersheds in the immediate future.</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Redevelopment of existing areas that will allow for retrofits will be based on the market and not highest-priority watersheds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tx1"/>
                </a:solidFill>
                <a:effectLst/>
                <a:latin typeface="+mn-lt"/>
                <a:ea typeface="+mn-ea"/>
                <a:cs typeface="+mn-cs"/>
              </a:rPr>
              <a:t>Need to plan early for </a:t>
            </a:r>
            <a:r>
              <a:rPr lang="en-US" sz="1400" kern="1200" baseline="0" dirty="0" err="1" smtClean="0">
                <a:solidFill>
                  <a:schemeClr val="tx1"/>
                </a:solidFill>
                <a:effectLst/>
                <a:latin typeface="+mn-lt"/>
                <a:ea typeface="+mn-ea"/>
                <a:cs typeface="+mn-cs"/>
              </a:rPr>
              <a:t>stormwater</a:t>
            </a:r>
            <a:r>
              <a:rPr lang="en-US" sz="1400" kern="1200" baseline="0" dirty="0" smtClean="0">
                <a:solidFill>
                  <a:schemeClr val="tx1"/>
                </a:solidFill>
                <a:effectLst/>
                <a:latin typeface="+mn-lt"/>
                <a:ea typeface="+mn-ea"/>
                <a:cs typeface="+mn-cs"/>
              </a:rPr>
              <a:t> investments, as we do for transportation and other infrastructure under the GMA</a:t>
            </a:r>
            <a:endParaRPr lang="en-US"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It doesn’t have to NPDES v. GMA, NPDES &amp; GMA really can work - Cities and counties can benefit from planning for </a:t>
            </a:r>
            <a:r>
              <a:rPr lang="en-US" sz="1400" kern="1200" dirty="0" err="1" smtClean="0">
                <a:solidFill>
                  <a:schemeClr val="tx1"/>
                </a:solidFill>
                <a:effectLst/>
                <a:latin typeface="+mn-lt"/>
                <a:ea typeface="+mn-ea"/>
                <a:cs typeface="+mn-cs"/>
              </a:rPr>
              <a:t>stormwater</a:t>
            </a:r>
            <a:r>
              <a:rPr lang="en-US" sz="1400" kern="1200" dirty="0" smtClean="0">
                <a:solidFill>
                  <a:schemeClr val="tx1"/>
                </a:solidFill>
                <a:effectLst/>
                <a:latin typeface="+mn-lt"/>
                <a:ea typeface="+mn-ea"/>
                <a:cs typeface="+mn-cs"/>
              </a:rPr>
              <a:t> retrofits at a regional level rather than parcel-by-parcel ala GMA</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Compact development is a beneficial </a:t>
            </a:r>
            <a:r>
              <a:rPr lang="en-US" sz="1400" kern="1200" dirty="0" err="1" smtClean="0">
                <a:solidFill>
                  <a:schemeClr val="tx1"/>
                </a:solidFill>
                <a:effectLst/>
                <a:latin typeface="+mn-lt"/>
                <a:ea typeface="+mn-ea"/>
                <a:cs typeface="+mn-cs"/>
              </a:rPr>
              <a:t>stormwater</a:t>
            </a:r>
            <a:r>
              <a:rPr lang="en-US" sz="1400" kern="1200" dirty="0" smtClean="0">
                <a:solidFill>
                  <a:schemeClr val="tx1"/>
                </a:solidFill>
                <a:effectLst/>
                <a:latin typeface="+mn-lt"/>
                <a:ea typeface="+mn-ea"/>
                <a:cs typeface="+mn-cs"/>
              </a:rPr>
              <a:t> strategy because it creates less impervious surface and vehicle travel per capita than more dispersed growth.</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We can use these investments to leverage funding for salmon habitat restoration – prioritizing watersheds with</a:t>
            </a:r>
            <a:r>
              <a:rPr lang="en-US" sz="1400" kern="1200" baseline="0" dirty="0" smtClean="0">
                <a:solidFill>
                  <a:schemeClr val="tx1"/>
                </a:solidFill>
                <a:effectLst/>
                <a:latin typeface="+mn-lt"/>
                <a:ea typeface="+mn-ea"/>
                <a:cs typeface="+mn-cs"/>
              </a:rPr>
              <a:t> most potential for environmental uplift, as well as leveraging restoration funding</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A multi-disciplinary approach is truly beneficial to this kind of effort</a:t>
            </a:r>
            <a:r>
              <a:rPr lang="en-US" sz="1400" kern="1200" baseline="0" dirty="0" smtClean="0">
                <a:solidFill>
                  <a:schemeClr val="tx1"/>
                </a:solidFill>
                <a:effectLst/>
                <a:latin typeface="+mn-lt"/>
                <a:ea typeface="+mn-ea"/>
                <a:cs typeface="+mn-cs"/>
              </a:rPr>
              <a:t> – planners, public works and </a:t>
            </a:r>
            <a:r>
              <a:rPr lang="en-US" sz="1400" kern="1200" baseline="0" dirty="0" err="1" smtClean="0">
                <a:solidFill>
                  <a:schemeClr val="tx1"/>
                </a:solidFill>
                <a:effectLst/>
                <a:latin typeface="+mn-lt"/>
                <a:ea typeface="+mn-ea"/>
                <a:cs typeface="+mn-cs"/>
              </a:rPr>
              <a:t>stormwater</a:t>
            </a:r>
            <a:r>
              <a:rPr lang="en-US" sz="1400" kern="1200" baseline="0" dirty="0" smtClean="0">
                <a:solidFill>
                  <a:schemeClr val="tx1"/>
                </a:solidFill>
                <a:effectLst/>
                <a:latin typeface="+mn-lt"/>
                <a:ea typeface="+mn-ea"/>
                <a:cs typeface="+mn-cs"/>
              </a:rPr>
              <a:t> planners start talking and learning together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A0B3C4-D5AD-4165-872E-1FD874CA1191}" type="slidenum">
              <a:rPr lang="en-US" smtClean="0"/>
              <a:pPr/>
              <a:t>15</a:t>
            </a:fld>
            <a:endParaRPr lang="en-US" dirty="0"/>
          </a:p>
        </p:txBody>
      </p:sp>
    </p:spTree>
    <p:extLst>
      <p:ext uri="{BB962C8B-B14F-4D97-AF65-F5344CB8AC3E}">
        <p14:creationId xmlns:p14="http://schemas.microsoft.com/office/powerpoint/2010/main" val="352521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36E06A-C77C-4C77-805B-F3904852A5C5}" type="slidenum">
              <a:rPr lang="en-US" smtClean="0"/>
              <a:t>16</a:t>
            </a:fld>
            <a:endParaRPr lang="en-US" dirty="0"/>
          </a:p>
        </p:txBody>
      </p:sp>
    </p:spTree>
    <p:extLst>
      <p:ext uri="{BB962C8B-B14F-4D97-AF65-F5344CB8AC3E}">
        <p14:creationId xmlns:p14="http://schemas.microsoft.com/office/powerpoint/2010/main" val="387644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400" b="1" dirty="0" smtClean="0"/>
              <a:t>The Puget Sound Regional Council is unique in the state in </a:t>
            </a:r>
            <a:r>
              <a:rPr lang="en-US" sz="1400" dirty="0" smtClean="0"/>
              <a:t>that it is required by the GMA to adopt multi-county policies for Pierce, King, Snohomish and Kitsap Counties and the cities within</a:t>
            </a:r>
            <a:r>
              <a:rPr lang="en-US" sz="1400" baseline="0" dirty="0" smtClean="0"/>
              <a:t> them that guide local comprehensive plans. </a:t>
            </a:r>
          </a:p>
          <a:p>
            <a:endParaRPr lang="en-US" sz="1400" baseline="0" dirty="0" smtClean="0"/>
          </a:p>
          <a:p>
            <a:r>
              <a:rPr lang="en-US" sz="1400" baseline="0" dirty="0" smtClean="0"/>
              <a:t>VISION 2040, and now VISION 2050, provides the policy framework for accommodating 1.7 million more people by 2040. As you heard from Erika, the numbers have already been updated since BCitR was published in September 2016.</a:t>
            </a:r>
            <a:endParaRPr lang="en-US" sz="1400" baseline="0" dirty="0" smtClean="0">
              <a:solidFill>
                <a:schemeClr val="bg1"/>
              </a:solidFill>
            </a:endParaRPr>
          </a:p>
          <a:p>
            <a:endParaRPr lang="en-US" sz="1400" baseline="0" dirty="0" smtClean="0">
              <a:solidFill>
                <a:schemeClr val="bg1"/>
              </a:solidFill>
            </a:endParaRPr>
          </a:p>
          <a:p>
            <a:r>
              <a:rPr lang="en-US" sz="1400" baseline="0" dirty="0" smtClean="0">
                <a:solidFill>
                  <a:schemeClr val="bg1"/>
                </a:solidFill>
              </a:rPr>
              <a:t>PSRCs VISION calls for a major transformation of how our communities grow over time. In interviews with federal, state, and local stormwater managers and planners, their response is consistent with VISION that the best strategy for accommodating future population growth is:</a:t>
            </a:r>
          </a:p>
          <a:p>
            <a:pPr marL="171450" indent="-171450">
              <a:buFont typeface="Arial" panose="020B0604020202020204" pitchFamily="34" charset="0"/>
              <a:buChar char="•"/>
            </a:pPr>
            <a:r>
              <a:rPr lang="en-US" sz="1400" baseline="0" dirty="0" smtClean="0">
                <a:solidFill>
                  <a:schemeClr val="bg1"/>
                </a:solidFill>
              </a:rPr>
              <a:t>To Build Up, not Out</a:t>
            </a:r>
          </a:p>
          <a:p>
            <a:pPr marL="171450" indent="-171450">
              <a:buFont typeface="Arial" panose="020B0604020202020204" pitchFamily="34" charset="0"/>
              <a:buChar char="•"/>
            </a:pPr>
            <a:r>
              <a:rPr lang="en-US" sz="1400" baseline="0" dirty="0" smtClean="0">
                <a:solidFill>
                  <a:schemeClr val="bg1"/>
                </a:solidFill>
              </a:rPr>
              <a:t>To redevelop existing impervious areas, rather than greenfields, to reduce stormwater runoff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bg1"/>
                </a:solidFill>
              </a:rPr>
              <a:t>To build compact urban centers, linked with transit, that reduces dependence on cars, roads and parking – sources of polluted urban runoff</a:t>
            </a:r>
          </a:p>
          <a:p>
            <a:endParaRPr lang="en-US" sz="1400" dirty="0" smtClean="0"/>
          </a:p>
          <a:p>
            <a:r>
              <a:rPr lang="en-US" sz="1400" dirty="0" smtClean="0"/>
              <a:t>The focus</a:t>
            </a:r>
            <a:r>
              <a:rPr lang="en-US" sz="1400" baseline="0" dirty="0" smtClean="0"/>
              <a:t> of Building Citie</a:t>
            </a:r>
            <a:r>
              <a:rPr lang="en-US" sz="1400" dirty="0" smtClean="0"/>
              <a:t>s in the Rain is</a:t>
            </a:r>
            <a:r>
              <a:rPr lang="en-US" sz="1400" baseline="0" dirty="0" smtClean="0"/>
              <a:t> </a:t>
            </a:r>
            <a:r>
              <a:rPr lang="en-US" sz="1400" dirty="0" smtClean="0"/>
              <a:t>on those designated</a:t>
            </a:r>
            <a:r>
              <a:rPr lang="en-US" sz="1400" baseline="0" dirty="0" smtClean="0"/>
              <a:t> regional centers in</a:t>
            </a:r>
            <a:r>
              <a:rPr lang="en-US" sz="1400" b="0" i="0" u="none" strike="noStrike" kern="1200" baseline="0" dirty="0" smtClean="0">
                <a:solidFill>
                  <a:schemeClr val="tx1"/>
                </a:solidFill>
                <a:latin typeface="+mn-lt"/>
                <a:ea typeface="+mn-ea"/>
                <a:cs typeface="+mn-cs"/>
              </a:rPr>
              <a:t> VISION where a significant portion of growth is planned for. And that means a focus on including stormwater in local comprehensive planning for those regional centers.</a:t>
            </a:r>
            <a:endParaRPr lang="en-US" sz="1400" dirty="0" smtClean="0"/>
          </a:p>
          <a:p>
            <a:endParaRPr lang="en-US" sz="1400" dirty="0" smtClean="0">
              <a:solidFill>
                <a:schemeClr val="bg1"/>
              </a:solidFill>
            </a:endParaRPr>
          </a:p>
        </p:txBody>
      </p:sp>
      <p:sp>
        <p:nvSpPr>
          <p:cNvPr id="4" name="Slide Number Placeholder 3"/>
          <p:cNvSpPr>
            <a:spLocks noGrp="1"/>
          </p:cNvSpPr>
          <p:nvPr>
            <p:ph type="sldNum" sz="quarter" idx="10"/>
          </p:nvPr>
        </p:nvSpPr>
        <p:spPr/>
        <p:txBody>
          <a:bodyPr/>
          <a:lstStyle/>
          <a:p>
            <a:fld id="{AD8234D4-4AF9-4998-A3F9-1CF5CD1464BF}" type="slidenum">
              <a:rPr lang="en-US" smtClean="0"/>
              <a:t>3</a:t>
            </a:fld>
            <a:endParaRPr lang="en-US"/>
          </a:p>
        </p:txBody>
      </p:sp>
    </p:spTree>
    <p:extLst>
      <p:ext uri="{BB962C8B-B14F-4D97-AF65-F5344CB8AC3E}">
        <p14:creationId xmlns:p14="http://schemas.microsoft.com/office/powerpoint/2010/main" val="364692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smtClean="0"/>
              <a:t>Commerce </a:t>
            </a:r>
            <a:r>
              <a:rPr lang="en-US" sz="1400" dirty="0"/>
              <a:t>NTA: Identify land use planning barriers to policies that encourage compact growth, increased density, water quality standards and redevelopment. And develop BMPS and example policies to address those barriers.</a:t>
            </a:r>
          </a:p>
          <a:p>
            <a:pPr defTabSz="931774">
              <a:defRPr/>
            </a:pPr>
            <a:endParaRPr lang="en-US" sz="1400" dirty="0"/>
          </a:p>
          <a:p>
            <a:pPr defTabSz="931774">
              <a:defRPr/>
            </a:pPr>
            <a:r>
              <a:rPr lang="en-US" sz="1400" dirty="0"/>
              <a:t>South Central LIO NTA: Develop recommendations for incentives and cost effective tools to meet SW management and GMA requirements. Caucus was very clear that these incentives and tools would not diminish any environmental regulations.</a:t>
            </a:r>
          </a:p>
          <a:p>
            <a:pPr defTabSz="931774">
              <a:defRPr/>
            </a:pPr>
            <a:endParaRPr lang="en-US" sz="1400" dirty="0"/>
          </a:p>
          <a:p>
            <a:pPr defTabSz="931774">
              <a:defRPr/>
            </a:pPr>
            <a:r>
              <a:rPr lang="en-US" sz="1400" dirty="0" smtClean="0"/>
              <a:t>Source </a:t>
            </a:r>
            <a:r>
              <a:rPr lang="en-US" sz="1400" dirty="0"/>
              <a:t>of funds for Commerce’s role in this project is an NEP Grant to Ecology and Commerce for Watershed Protection and Restoration that helps implement the Action Agenda.</a:t>
            </a:r>
          </a:p>
          <a:p>
            <a:pPr defTabSz="931774">
              <a:defRPr/>
            </a:pPr>
            <a:endParaRPr lang="en-US" dirty="0"/>
          </a:p>
          <a:p>
            <a:pPr defTabSz="931774">
              <a:defRPr/>
            </a:pPr>
            <a:endParaRPr lang="en-US" dirty="0"/>
          </a:p>
          <a:p>
            <a:pPr defTabSz="931774">
              <a:defRPr/>
            </a:pP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0" dirty="0" smtClean="0">
                <a:effectLst/>
              </a:rPr>
              <a:t>This project started with a series of discussions at the PSRC GMPB.</a:t>
            </a:r>
          </a:p>
          <a:p>
            <a:r>
              <a:rPr lang="en-US" sz="1400" b="0" dirty="0" smtClean="0">
                <a:effectLst/>
              </a:rPr>
              <a:t>Are NPDES regulations contributing</a:t>
            </a:r>
            <a:r>
              <a:rPr lang="en-US" sz="1400" b="0" baseline="0" dirty="0" smtClean="0">
                <a:effectLst/>
              </a:rPr>
              <a:t> to developers building outside UGAs? </a:t>
            </a:r>
          </a:p>
          <a:p>
            <a:r>
              <a:rPr lang="en-US" sz="1400" b="0" baseline="0" dirty="0" smtClean="0">
                <a:effectLst/>
              </a:rPr>
              <a:t>Or are developers building beneath the stormwater regulatory thresholds to the detriment of desired density?</a:t>
            </a:r>
            <a:endParaRPr lang="en-US" sz="1400" b="0" dirty="0" smtClean="0">
              <a:effectLst/>
            </a:endParaRPr>
          </a:p>
          <a:p>
            <a:endParaRPr lang="en-US" sz="1400" b="1" dirty="0" smtClean="0">
              <a:effectLst/>
            </a:endParaRPr>
          </a:p>
          <a:p>
            <a:r>
              <a:rPr lang="en-US" sz="1400" b="0" dirty="0" smtClean="0">
                <a:effectLst/>
              </a:rPr>
              <a:t>Source: Problem statement</a:t>
            </a:r>
            <a:r>
              <a:rPr lang="en-US" sz="1400" b="0" baseline="0" dirty="0" smtClean="0">
                <a:effectLst/>
              </a:rPr>
              <a:t> “NPDES v GMA” is from the </a:t>
            </a:r>
            <a:r>
              <a:rPr lang="en-US" sz="1400" b="0" dirty="0" smtClean="0">
                <a:effectLst/>
              </a:rPr>
              <a:t>May 2013 presentation from City of Tacoma’s David </a:t>
            </a:r>
            <a:r>
              <a:rPr lang="en-US" sz="1400" b="0" dirty="0" err="1" smtClean="0">
                <a:effectLst/>
              </a:rPr>
              <a:t>Boe</a:t>
            </a:r>
            <a:endParaRPr lang="en-US" sz="1400" b="0" dirty="0" smtClean="0">
              <a:effectLst/>
            </a:endParaRPr>
          </a:p>
          <a:p>
            <a:endParaRPr lang="en-US" sz="1400" b="0" baseline="0" dirty="0" smtClean="0">
              <a:effectLst/>
            </a:endParaRPr>
          </a:p>
          <a:p>
            <a:r>
              <a:rPr lang="en-US" sz="1400" baseline="0" dirty="0" smtClean="0">
                <a:effectLst/>
              </a:rPr>
              <a:t>Flow control requirements for development and redevelopment under the Municipal Permit require meeting forested condition standards. This has a restoration component that is not required under the GMA for critical areas – protection of existing conditions. Compliance with the flow control requirements will result in improved conditions, but can be very costly for redevelopment projects in already urban areas.</a:t>
            </a:r>
          </a:p>
          <a:p>
            <a:r>
              <a:rPr lang="en-US" b="0" baseline="0" dirty="0" smtClean="0">
                <a:effectLst/>
              </a:rPr>
              <a:t>***********************************************************</a:t>
            </a:r>
          </a:p>
          <a:p>
            <a:r>
              <a:rPr lang="en-US" sz="1100" b="0" baseline="0" dirty="0" smtClean="0">
                <a:effectLst/>
              </a:rPr>
              <a:t>From Commerce-LIO Scope of Work, here is the full </a:t>
            </a:r>
            <a:r>
              <a:rPr lang="en-US" sz="1100" b="1" baseline="0" dirty="0" smtClean="0">
                <a:effectLst/>
              </a:rPr>
              <a:t>p</a:t>
            </a:r>
            <a:r>
              <a:rPr lang="en-US" sz="1100" b="1" dirty="0" smtClean="0">
                <a:effectLst/>
              </a:rPr>
              <a:t>roblem statement:</a:t>
            </a:r>
            <a:r>
              <a:rPr lang="en-US" sz="1100" dirty="0" smtClean="0">
                <a:effectLst/>
              </a:rPr>
              <a:t> </a:t>
            </a:r>
            <a:br>
              <a:rPr lang="en-US" sz="1100" dirty="0" smtClean="0">
                <a:effectLst/>
              </a:rPr>
            </a:br>
            <a:r>
              <a:rPr lang="en-US" sz="1100" dirty="0" smtClean="0">
                <a:effectLst/>
              </a:rPr>
              <a:t>“Current regulatory and legal requirements, including stormwater management, provide important environmental protections but can also make development in urban centers more expensive than in less dense areas. What approaches can the region use to both encourage development in dense urban centers to meet land use goals, while meeting water quality requirements?”</a:t>
            </a:r>
          </a:p>
          <a:p>
            <a:endParaRPr lang="en-US" sz="1100" dirty="0" smtClean="0">
              <a:effectLst/>
            </a:endParaRPr>
          </a:p>
          <a:p>
            <a:r>
              <a:rPr lang="en-US" sz="1100" dirty="0" smtClean="0">
                <a:effectLst/>
              </a:rPr>
              <a:t>Stormwater controls can take up to 10% of</a:t>
            </a:r>
            <a:r>
              <a:rPr lang="en-US" sz="1100" baseline="0" dirty="0" smtClean="0">
                <a:effectLst/>
              </a:rPr>
              <a:t> the land designated as an</a:t>
            </a:r>
            <a:r>
              <a:rPr lang="en-US" sz="1100" dirty="0" smtClean="0">
                <a:effectLst/>
              </a:rPr>
              <a:t> urban center. And then yo</a:t>
            </a:r>
            <a:r>
              <a:rPr lang="en-US" sz="1100" baseline="0" dirty="0" smtClean="0">
                <a:effectLst/>
              </a:rPr>
              <a:t>u end up</a:t>
            </a:r>
            <a:r>
              <a:rPr lang="en-US" sz="1100" dirty="0" smtClean="0">
                <a:effectLst/>
              </a:rPr>
              <a:t> </a:t>
            </a:r>
            <a:r>
              <a:rPr lang="en-US" sz="1100" baseline="0" dirty="0" smtClean="0">
                <a:effectLst/>
              </a:rPr>
              <a:t>using very expensive solutions to meet density goals and stormwater requirements on the same parcel.</a:t>
            </a:r>
          </a:p>
          <a:p>
            <a:endParaRPr lang="en-US" baseline="0" dirty="0" smtClean="0">
              <a:effectLst/>
            </a:endParaRPr>
          </a:p>
        </p:txBody>
      </p:sp>
      <p:sp>
        <p:nvSpPr>
          <p:cNvPr id="4" name="Slide Number Placeholder 3"/>
          <p:cNvSpPr>
            <a:spLocks noGrp="1"/>
          </p:cNvSpPr>
          <p:nvPr>
            <p:ph type="sldNum" sz="quarter" idx="10"/>
          </p:nvPr>
        </p:nvSpPr>
        <p:spPr/>
        <p:txBody>
          <a:bodyPr/>
          <a:lstStyle/>
          <a:p>
            <a:fld id="{42A0B3C4-D5AD-4165-872E-1FD874CA119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redevelopment doesn’t occur in already urbanized areas, there are flow and water quality implications. For example, i</a:t>
            </a:r>
            <a:r>
              <a:rPr lang="en-US" dirty="0" smtClean="0"/>
              <a:t>f this parking lot isn’t redeveloped, existing pollution and flows will continue at the site.</a:t>
            </a:r>
            <a:endParaRPr lang="en-US" dirty="0"/>
          </a:p>
        </p:txBody>
      </p:sp>
      <p:sp>
        <p:nvSpPr>
          <p:cNvPr id="4" name="Slide Number Placeholder 3"/>
          <p:cNvSpPr>
            <a:spLocks noGrp="1"/>
          </p:cNvSpPr>
          <p:nvPr>
            <p:ph type="sldNum" sz="quarter" idx="10"/>
          </p:nvPr>
        </p:nvSpPr>
        <p:spPr/>
        <p:txBody>
          <a:bodyPr/>
          <a:lstStyle/>
          <a:p>
            <a:fld id="{AD8234D4-4AF9-4998-A3F9-1CF5CD1464BF}" type="slidenum">
              <a:rPr lang="en-US" smtClean="0"/>
              <a:t>6</a:t>
            </a:fld>
            <a:endParaRPr lang="en-US"/>
          </a:p>
        </p:txBody>
      </p:sp>
    </p:spTree>
    <p:extLst>
      <p:ext uri="{BB962C8B-B14F-4D97-AF65-F5344CB8AC3E}">
        <p14:creationId xmlns:p14="http://schemas.microsoft.com/office/powerpoint/2010/main" val="305134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The predicted annual rate of mitigation of new and redevelopment in Puget Sound is 1.6 percent over a 30-year period. (WRIA 9 study by King County). At this rate, it will take more than 60 years to retrofit all watersheds, and for any urbanized creek in Puget Sound to be healthy. Redevelopment will occur where the market demands, and not necessarily in the watersheds with the highest potential for environmental improvement or restoration.</a:t>
            </a:r>
          </a:p>
          <a:p>
            <a:pPr rtl="0"/>
            <a:endParaRPr lang="en-US" sz="1400" b="0" i="0" u="none" strike="noStrike" kern="1200" baseline="0" dirty="0" smtClean="0">
              <a:solidFill>
                <a:schemeClr val="tx1"/>
              </a:solidFill>
              <a:latin typeface="+mn-lt"/>
              <a:ea typeface="+mn-ea"/>
              <a:cs typeface="+mn-cs"/>
            </a:endParaRPr>
          </a:p>
          <a:p>
            <a:pPr rtl="0"/>
            <a:r>
              <a:rPr lang="en-US" sz="1400" b="0" i="0" u="none" strike="noStrike" kern="1200" baseline="0" dirty="0" smtClean="0">
                <a:solidFill>
                  <a:schemeClr val="tx1"/>
                </a:solidFill>
                <a:latin typeface="+mn-lt"/>
                <a:ea typeface="+mn-ea"/>
                <a:cs typeface="+mn-cs"/>
              </a:rPr>
              <a:t>Benefits of watershed prioritization to waterbody restoration:</a:t>
            </a:r>
          </a:p>
          <a:p>
            <a:pPr marL="171450" indent="-171450" rtl="0">
              <a:buFont typeface="Arial" panose="020B0604020202020204" pitchFamily="34" charset="0"/>
              <a:buChar char="•"/>
            </a:pPr>
            <a:r>
              <a:rPr lang="en-US" sz="1400" b="0" i="0" u="none" strike="noStrike" kern="1200" baseline="0" dirty="0" smtClean="0">
                <a:solidFill>
                  <a:schemeClr val="tx1"/>
                </a:solidFill>
                <a:latin typeface="+mn-lt"/>
                <a:ea typeface="+mn-ea"/>
                <a:cs typeface="+mn-cs"/>
              </a:rPr>
              <a:t>Target retrofit investment where will be most effective in restoring waterbodies</a:t>
            </a:r>
          </a:p>
          <a:p>
            <a:pPr marL="171450" indent="-171450" rtl="0">
              <a:buFont typeface="Arial" panose="020B0604020202020204" pitchFamily="34" charset="0"/>
              <a:buChar char="•"/>
            </a:pPr>
            <a:r>
              <a:rPr lang="en-US" sz="1400" b="0" i="0" u="none" strike="noStrike" kern="1200" baseline="0" dirty="0" smtClean="0">
                <a:solidFill>
                  <a:schemeClr val="tx1"/>
                </a:solidFill>
                <a:latin typeface="+mn-lt"/>
                <a:ea typeface="+mn-ea"/>
                <a:cs typeface="+mn-cs"/>
              </a:rPr>
              <a:t>Do not have to wait for redevelopment in high-priority watersheds</a:t>
            </a:r>
          </a:p>
          <a:p>
            <a:pPr marL="171450" indent="-171450" rtl="0">
              <a:buFont typeface="Arial" panose="020B0604020202020204" pitchFamily="34" charset="0"/>
              <a:buChar char="•"/>
            </a:pPr>
            <a:r>
              <a:rPr lang="en-US" sz="1400" b="0" i="0" u="none" strike="noStrike" kern="1200" baseline="0" dirty="0" smtClean="0">
                <a:solidFill>
                  <a:schemeClr val="tx1"/>
                </a:solidFill>
                <a:latin typeface="+mn-lt"/>
                <a:ea typeface="+mn-ea"/>
                <a:cs typeface="+mn-cs"/>
              </a:rPr>
              <a:t>Begins to break down the silos between stormwater management and habitat restoration – provides opportunity to leverage habitat restoration funding with stormwater retrofit funding</a:t>
            </a:r>
          </a:p>
          <a:p>
            <a:pPr rt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2A0B3C4-D5AD-4165-872E-1FD874CA119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solidFill>
                  <a:schemeClr val="bg1"/>
                </a:solidFill>
              </a:rPr>
              <a:t>The </a:t>
            </a:r>
            <a:r>
              <a:rPr lang="en-US" sz="1400" dirty="0">
                <a:solidFill>
                  <a:schemeClr val="bg1"/>
                </a:solidFill>
              </a:rPr>
              <a:t>desired o</a:t>
            </a:r>
            <a:r>
              <a:rPr lang="en-US" sz="1400" dirty="0"/>
              <a:t>utcomes: The region has healthier watersheds and streams and vibrant, compact, designated urban centers, facilitated by stormwater mitigation for redevelopment in compact urban centers being as (or less) easy/expensive than in lower-density areas. I.e. having more knowledge, tools, resources, etc.</a:t>
            </a:r>
          </a:p>
          <a:p>
            <a:pPr lvl="0"/>
            <a:endParaRPr lang="en-US" sz="1400" dirty="0"/>
          </a:p>
          <a:p>
            <a:pPr lvl="0"/>
            <a:r>
              <a:rPr lang="en-US" sz="1400" dirty="0"/>
              <a:t>So, the conversation has changed from GMA v. NPDES </a:t>
            </a:r>
            <a:r>
              <a:rPr lang="en-US" sz="1400" dirty="0" smtClean="0"/>
              <a:t>to harmonizing </a:t>
            </a:r>
            <a:r>
              <a:rPr lang="en-US" sz="1400" dirty="0"/>
              <a:t>GMA, NPDES </a:t>
            </a:r>
            <a:r>
              <a:rPr lang="en-US" sz="1400" u="sng" dirty="0"/>
              <a:t>and</a:t>
            </a:r>
            <a:r>
              <a:rPr lang="en-US" sz="1400" dirty="0"/>
              <a:t> salmon recovery.</a:t>
            </a:r>
          </a:p>
          <a:p>
            <a:pPr lvl="0"/>
            <a:endParaRPr lang="en-US" sz="1400" dirty="0"/>
          </a:p>
          <a:p>
            <a:pPr lvl="0"/>
            <a:endParaRPr lang="en-US" sz="1400" dirty="0"/>
          </a:p>
          <a:p>
            <a:pPr defTabSz="931774">
              <a:defRPr/>
            </a:pP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Focus </a:t>
            </a:r>
            <a:r>
              <a:rPr lang="en-US" dirty="0" smtClean="0"/>
              <a:t>on designated </a:t>
            </a:r>
            <a:r>
              <a:rPr lang="en-US" dirty="0"/>
              <a:t>Regional Growth </a:t>
            </a:r>
            <a:r>
              <a:rPr lang="en-US" dirty="0" smtClean="0"/>
              <a:t>Centers under VISION</a:t>
            </a:r>
            <a:r>
              <a:rPr lang="en-US" baseline="0" dirty="0" smtClean="0"/>
              <a:t> 2040’s regional growth strategy.</a:t>
            </a:r>
            <a:endParaRPr lang="en-US" dirty="0" smtClean="0"/>
          </a:p>
        </p:txBody>
      </p:sp>
      <p:sp>
        <p:nvSpPr>
          <p:cNvPr id="4" name="Slide Number Placeholder 3"/>
          <p:cNvSpPr>
            <a:spLocks noGrp="1"/>
          </p:cNvSpPr>
          <p:nvPr>
            <p:ph type="sldNum" sz="quarter" idx="10"/>
          </p:nvPr>
        </p:nvSpPr>
        <p:spPr/>
        <p:txBody>
          <a:bodyPr/>
          <a:lstStyle/>
          <a:p>
            <a:fld id="{42A0B3C4-D5AD-4165-872E-1FD874CA119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238886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297568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32892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389267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97358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13883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315625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19933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282899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98822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A6189-2DB2-5C4F-ACD6-0186E7C3DC4C}"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14113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A6189-2DB2-5C4F-ACD6-0186E7C3DC4C}" type="datetimeFigureOut">
              <a:rPr lang="en-US" smtClean="0"/>
              <a:t>1/30/2018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F6335-FD5D-BD48-8B84-7C7066F90DC4}" type="slidenum">
              <a:rPr lang="en-US" smtClean="0"/>
              <a:t>‹#›</a:t>
            </a:fld>
            <a:endParaRPr lang="en-US" dirty="0"/>
          </a:p>
        </p:txBody>
      </p:sp>
    </p:spTree>
    <p:extLst>
      <p:ext uri="{BB962C8B-B14F-4D97-AF65-F5344CB8AC3E}">
        <p14:creationId xmlns:p14="http://schemas.microsoft.com/office/powerpoint/2010/main" val="137996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www.ezview.wa.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3" name="Subtitle 2"/>
          <p:cNvSpPr>
            <a:spLocks noGrp="1"/>
          </p:cNvSpPr>
          <p:nvPr>
            <p:ph type="subTitle" idx="1"/>
          </p:nvPr>
        </p:nvSpPr>
        <p:spPr>
          <a:xfrm>
            <a:off x="2826327" y="2893671"/>
            <a:ext cx="6255503" cy="1702080"/>
          </a:xfrm>
        </p:spPr>
        <p:txBody>
          <a:bodyPr>
            <a:normAutofit fontScale="92500" lnSpcReduction="20000"/>
          </a:bodyPr>
          <a:lstStyle/>
          <a:p>
            <a:pPr algn="r"/>
            <a:r>
              <a:rPr lang="en-US" sz="4000" b="1" dirty="0" smtClean="0">
                <a:solidFill>
                  <a:schemeClr val="tx1"/>
                </a:solidFill>
              </a:rPr>
              <a:t>Building Cities in the Rain:</a:t>
            </a:r>
          </a:p>
          <a:p>
            <a:pPr algn="r"/>
            <a:r>
              <a:rPr lang="en-US" sz="2400" b="1" dirty="0" smtClean="0">
                <a:solidFill>
                  <a:schemeClr val="tx1"/>
                </a:solidFill>
              </a:rPr>
              <a:t>Watershed Prioritization for Stormwater Retrofits</a:t>
            </a:r>
            <a:endParaRPr lang="en-US" sz="2800" b="1" dirty="0">
              <a:solidFill>
                <a:srgbClr val="FF0000"/>
              </a:solidFill>
            </a:endParaRPr>
          </a:p>
          <a:p>
            <a:pPr algn="r"/>
            <a:r>
              <a:rPr lang="en-US" sz="1800" b="1" i="1" dirty="0" smtClean="0">
                <a:solidFill>
                  <a:srgbClr val="5080B2"/>
                </a:solidFill>
              </a:rPr>
              <a:t>Heather Ballash</a:t>
            </a:r>
            <a:r>
              <a:rPr lang="en-US" sz="1800" i="1" dirty="0" smtClean="0">
                <a:solidFill>
                  <a:srgbClr val="5080B2"/>
                </a:solidFill>
              </a:rPr>
              <a:t/>
            </a:r>
            <a:br>
              <a:rPr lang="en-US" sz="1800" i="1" dirty="0" smtClean="0">
                <a:solidFill>
                  <a:srgbClr val="5080B2"/>
                </a:solidFill>
              </a:rPr>
            </a:br>
            <a:r>
              <a:rPr lang="en-US" sz="1800" i="1" dirty="0" smtClean="0">
                <a:solidFill>
                  <a:srgbClr val="5080B2"/>
                </a:solidFill>
              </a:rPr>
              <a:t>Senior Planner</a:t>
            </a:r>
          </a:p>
          <a:p>
            <a:pPr algn="r"/>
            <a:r>
              <a:rPr lang="en-US" sz="1800" i="1" dirty="0" smtClean="0">
                <a:solidFill>
                  <a:srgbClr val="5080B2"/>
                </a:solidFill>
              </a:rPr>
              <a:t>Growth Management Services</a:t>
            </a:r>
            <a:endParaRPr lang="en-US" sz="1800" i="1" dirty="0">
              <a:solidFill>
                <a:srgbClr val="5080B2"/>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0" name="TextBox 9"/>
          <p:cNvSpPr txBox="1"/>
          <p:nvPr/>
        </p:nvSpPr>
        <p:spPr>
          <a:xfrm>
            <a:off x="6060265" y="5851407"/>
            <a:ext cx="2558814" cy="369332"/>
          </a:xfrm>
          <a:prstGeom prst="rect">
            <a:avLst/>
          </a:prstGeom>
          <a:noFill/>
        </p:spPr>
        <p:txBody>
          <a:bodyPr wrap="square" rtlCol="0">
            <a:spAutoFit/>
          </a:bodyPr>
          <a:lstStyle/>
          <a:p>
            <a:pPr algn="r"/>
            <a:r>
              <a:rPr lang="en-US" dirty="0" smtClean="0">
                <a:solidFill>
                  <a:schemeClr val="bg1"/>
                </a:solidFill>
              </a:rPr>
              <a:t>January 31, 2018</a:t>
            </a: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6" y="1763889"/>
            <a:ext cx="3113848" cy="346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95437" y="5240608"/>
            <a:ext cx="1724831" cy="338554"/>
          </a:xfrm>
          <a:prstGeom prst="rect">
            <a:avLst/>
          </a:prstGeom>
        </p:spPr>
        <p:txBody>
          <a:bodyPr wrap="none">
            <a:spAutoFit/>
          </a:bodyPr>
          <a:lstStyle/>
          <a:p>
            <a:r>
              <a:rPr lang="en-US" sz="1600" i="1" dirty="0" smtClean="0"/>
              <a:t>Photo:  </a:t>
            </a:r>
            <a:r>
              <a:rPr lang="en-US" sz="1600" i="1" dirty="0" err="1" smtClean="0"/>
              <a:t>SvR</a:t>
            </a:r>
            <a:r>
              <a:rPr lang="en-US" sz="1600" i="1" dirty="0" smtClean="0"/>
              <a:t> Design</a:t>
            </a:r>
            <a:endParaRPr lang="en-US" sz="1600" i="1" dirty="0"/>
          </a:p>
        </p:txBody>
      </p:sp>
    </p:spTree>
    <p:extLst>
      <p:ext uri="{BB962C8B-B14F-4D97-AF65-F5344CB8AC3E}">
        <p14:creationId xmlns:p14="http://schemas.microsoft.com/office/powerpoint/2010/main" val="378325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634412"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Building Cities in the Rain Work Group</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pic>
        <p:nvPicPr>
          <p:cNvPr id="12" name="Picture 2" descr="S:\Gmu\GRANTS &amp; CONTRACTS\11-13 Grant Cycle\11-13 Puget Sound NEP Grant\Regional Alliances\Building Cities in the Rain\Photos\WatershedManageHoli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2127"/>
            <a:ext cx="4038601" cy="457469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90986" y="2057378"/>
            <a:ext cx="4536141" cy="4401205"/>
          </a:xfrm>
          <a:prstGeom prst="rect">
            <a:avLst/>
          </a:prstGeom>
        </p:spPr>
        <p:txBody>
          <a:bodyPr wrap="square">
            <a:spAutoFit/>
          </a:bodyPr>
          <a:lstStyle/>
          <a:p>
            <a:pPr>
              <a:defRPr/>
            </a:pPr>
            <a:r>
              <a:rPr lang="en-US" sz="2800" dirty="0" smtClean="0"/>
              <a:t>Tacoma		Issaquah</a:t>
            </a:r>
          </a:p>
          <a:p>
            <a:pPr>
              <a:defRPr/>
            </a:pPr>
            <a:r>
              <a:rPr lang="en-US" sz="2800" dirty="0" smtClean="0"/>
              <a:t>Redmond	Bellevue</a:t>
            </a:r>
          </a:p>
          <a:p>
            <a:pPr>
              <a:defRPr/>
            </a:pPr>
            <a:r>
              <a:rPr lang="en-US" sz="2800" smtClean="0"/>
              <a:t>SeaTac           Everett</a:t>
            </a:r>
          </a:p>
          <a:p>
            <a:pPr>
              <a:defRPr/>
            </a:pPr>
            <a:r>
              <a:rPr lang="en-US" sz="2800" dirty="0" smtClean="0"/>
              <a:t>King County	Thurston County</a:t>
            </a:r>
          </a:p>
          <a:p>
            <a:pPr>
              <a:defRPr/>
            </a:pPr>
            <a:r>
              <a:rPr lang="en-US" sz="2800" dirty="0" err="1" smtClean="0"/>
              <a:t>Futurewise</a:t>
            </a:r>
            <a:r>
              <a:rPr lang="en-US" sz="2800" dirty="0"/>
              <a:t>	 </a:t>
            </a:r>
            <a:r>
              <a:rPr lang="en-US" sz="2800" dirty="0" smtClean="0"/>
              <a:t>Ecology</a:t>
            </a:r>
          </a:p>
          <a:p>
            <a:pPr>
              <a:defRPr/>
            </a:pPr>
            <a:r>
              <a:rPr lang="en-US" sz="2800" dirty="0" smtClean="0"/>
              <a:t>WDFW		 WRIA 8</a:t>
            </a:r>
          </a:p>
          <a:p>
            <a:pPr>
              <a:defRPr/>
            </a:pPr>
            <a:r>
              <a:rPr lang="en-US" sz="2800" dirty="0"/>
              <a:t>EPA                 </a:t>
            </a:r>
            <a:r>
              <a:rPr lang="en-US" sz="2800" dirty="0" smtClean="0"/>
              <a:t>Commerce</a:t>
            </a:r>
          </a:p>
          <a:p>
            <a:pPr>
              <a:defRPr/>
            </a:pPr>
            <a:r>
              <a:rPr lang="en-US" sz="2800" dirty="0" smtClean="0"/>
              <a:t>Puget </a:t>
            </a:r>
            <a:r>
              <a:rPr lang="en-US" sz="2800" dirty="0"/>
              <a:t>Sound Regional Council</a:t>
            </a:r>
          </a:p>
          <a:p>
            <a:pPr>
              <a:defRPr/>
            </a:pPr>
            <a:r>
              <a:rPr lang="en-US" sz="2800" dirty="0"/>
              <a:t>Puget Sound Partnership</a:t>
            </a:r>
          </a:p>
          <a:p>
            <a:pPr>
              <a:defRPr/>
            </a:pPr>
            <a:endParaRPr lang="en-US" sz="2800" dirty="0" smtClean="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037" y="6259533"/>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28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418512"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Process and Data for Prioritizing Watersheds</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Rectangle 11"/>
          <p:cNvSpPr/>
          <p:nvPr/>
        </p:nvSpPr>
        <p:spPr>
          <a:xfrm>
            <a:off x="110372" y="1733819"/>
            <a:ext cx="4699661" cy="5293757"/>
          </a:xfrm>
          <a:prstGeom prst="rect">
            <a:avLst/>
          </a:prstGeom>
        </p:spPr>
        <p:txBody>
          <a:bodyPr wrap="square">
            <a:spAutoFit/>
          </a:bodyPr>
          <a:lstStyle/>
          <a:p>
            <a:pPr marL="457200" indent="-457200">
              <a:buAutoNum type="arabicPeriod"/>
              <a:defRPr/>
            </a:pPr>
            <a:r>
              <a:rPr lang="en-US" sz="2600" dirty="0" smtClean="0"/>
              <a:t>Establish prioritization goals/policies.</a:t>
            </a:r>
          </a:p>
          <a:p>
            <a:pPr marL="457200" indent="-457200">
              <a:buAutoNum type="arabicPeriod"/>
              <a:defRPr/>
            </a:pPr>
            <a:r>
              <a:rPr lang="en-US" sz="2600" dirty="0" smtClean="0"/>
              <a:t>Review regional-scale information as initial screen. </a:t>
            </a:r>
            <a:r>
              <a:rPr lang="en-US" sz="2600" b="1" dirty="0" smtClean="0"/>
              <a:t>Refine with local data.</a:t>
            </a:r>
          </a:p>
          <a:p>
            <a:pPr marL="457200" indent="-457200">
              <a:buAutoNum type="arabicPeriod"/>
              <a:defRPr/>
            </a:pPr>
            <a:r>
              <a:rPr lang="en-US" sz="2600" dirty="0" smtClean="0"/>
              <a:t>Seek input from stakeholders (tribes, resource agencies, your </a:t>
            </a:r>
            <a:r>
              <a:rPr lang="en-US" sz="2600" smtClean="0"/>
              <a:t>neighbors/the public).</a:t>
            </a:r>
            <a:endParaRPr lang="en-US" sz="2600" dirty="0" smtClean="0"/>
          </a:p>
          <a:p>
            <a:pPr marL="457200" indent="-457200">
              <a:buAutoNum type="arabicPeriod"/>
              <a:defRPr/>
            </a:pPr>
            <a:r>
              <a:rPr lang="en-US" sz="2600" dirty="0" smtClean="0"/>
              <a:t>Plan for </a:t>
            </a:r>
            <a:r>
              <a:rPr lang="en-US" sz="2600" dirty="0"/>
              <a:t>stormwater </a:t>
            </a:r>
            <a:r>
              <a:rPr lang="en-US" sz="2600" dirty="0" smtClean="0"/>
              <a:t>retrofits where expected </a:t>
            </a:r>
            <a:r>
              <a:rPr lang="en-US" sz="2600" dirty="0"/>
              <a:t>to accelerate environmental </a:t>
            </a:r>
            <a:r>
              <a:rPr lang="en-US" sz="2600" dirty="0" smtClean="0"/>
              <a:t>improvement.</a:t>
            </a:r>
          </a:p>
          <a:p>
            <a:pPr>
              <a:defRPr/>
            </a:pPr>
            <a:endParaRPr lang="en-US" sz="2600" dirty="0"/>
          </a:p>
          <a:p>
            <a:pPr>
              <a:defRPr/>
            </a:pPr>
            <a:endParaRPr lang="en-US" sz="2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548" y="6247657"/>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033" y="2374726"/>
            <a:ext cx="4118067" cy="344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280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418512"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Data Recommended for Prioritization</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Rectangle 11"/>
          <p:cNvSpPr/>
          <p:nvPr/>
        </p:nvSpPr>
        <p:spPr>
          <a:xfrm>
            <a:off x="5201587" y="1745694"/>
            <a:ext cx="3622626" cy="4893647"/>
          </a:xfrm>
          <a:prstGeom prst="rect">
            <a:avLst/>
          </a:prstGeom>
        </p:spPr>
        <p:txBody>
          <a:bodyPr wrap="square">
            <a:spAutoFit/>
          </a:bodyPr>
          <a:lstStyle/>
          <a:p>
            <a:pPr marL="457200" indent="-457200">
              <a:buAutoNum type="arabicPeriod"/>
              <a:defRPr/>
            </a:pPr>
            <a:r>
              <a:rPr lang="en-US" sz="2600" dirty="0" smtClean="0"/>
              <a:t>Fish Use and Aquatic Conditions</a:t>
            </a:r>
          </a:p>
          <a:p>
            <a:pPr marL="457200" indent="-457200">
              <a:buAutoNum type="arabicPeriod"/>
              <a:defRPr/>
            </a:pPr>
            <a:r>
              <a:rPr lang="en-US" sz="2600" dirty="0" smtClean="0"/>
              <a:t>Opportunity Assessment for Flow Control, Polluted Runoff Treatment and Low Impact Development</a:t>
            </a:r>
            <a:endParaRPr lang="en-US" sz="2600" b="1" dirty="0" smtClean="0"/>
          </a:p>
          <a:p>
            <a:pPr marL="457200" indent="-457200">
              <a:buAutoNum type="arabicPeriod"/>
              <a:defRPr/>
            </a:pPr>
            <a:r>
              <a:rPr lang="en-US" sz="2600" dirty="0" smtClean="0"/>
              <a:t>Considerations for Environmental Justice</a:t>
            </a:r>
          </a:p>
          <a:p>
            <a:pPr>
              <a:defRPr/>
            </a:pPr>
            <a:endParaRPr lang="en-US" sz="2600" dirty="0"/>
          </a:p>
          <a:p>
            <a:pPr>
              <a:defRPr/>
            </a:pPr>
            <a:endParaRPr lang="en-US" sz="2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548" y="6247657"/>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10" y="4803025"/>
            <a:ext cx="3276957" cy="186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S:\Gmu\GRANTS &amp; CONTRACTS\11-13 Grant Cycle\11-13 Puget Sound NEP Grant\Regional Alliances\Building Cities in the Rain\Photos\Shoreline ditch.jpg"/>
          <p:cNvPicPr>
            <a:picLocks noChangeAspect="1" noChangeArrowheads="1"/>
          </p:cNvPicPr>
          <p:nvPr/>
        </p:nvPicPr>
        <p:blipFill rotWithShape="1">
          <a:blip r:embed="rId5">
            <a:extLst>
              <a:ext uri="{28A0092B-C50C-407E-A947-70E740481C1C}">
                <a14:useLocalDpi xmlns:a14="http://schemas.microsoft.com/office/drawing/2010/main" val="0"/>
              </a:ext>
            </a:extLst>
          </a:blip>
          <a:srcRect b="21641"/>
          <a:stretch/>
        </p:blipFill>
        <p:spPr bwMode="auto">
          <a:xfrm>
            <a:off x="2563664" y="2697221"/>
            <a:ext cx="2559915" cy="22607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43" y="1745694"/>
            <a:ext cx="2817760" cy="1903054"/>
          </a:xfrm>
          <a:prstGeom prst="rect">
            <a:avLst/>
          </a:prstGeom>
        </p:spPr>
      </p:pic>
    </p:spTree>
    <p:extLst>
      <p:ext uri="{BB962C8B-B14F-4D97-AF65-F5344CB8AC3E}">
        <p14:creationId xmlns:p14="http://schemas.microsoft.com/office/powerpoint/2010/main" val="176681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418512"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Uses for Watershed Prioritization</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Content Placeholder 2"/>
          <p:cNvSpPr txBox="1">
            <a:spLocks/>
          </p:cNvSpPr>
          <p:nvPr/>
        </p:nvSpPr>
        <p:spPr>
          <a:xfrm>
            <a:off x="235528" y="1738744"/>
            <a:ext cx="4876800" cy="4953001"/>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Basin planning for stormwater facilities – early planning for capital facilities (ala GMA)</a:t>
            </a:r>
          </a:p>
          <a:p>
            <a:pPr marL="457200" indent="-457200" algn="l">
              <a:buFont typeface="Arial" panose="020B0604020202020204" pitchFamily="34" charset="0"/>
              <a:buChar char="•"/>
            </a:pPr>
            <a:r>
              <a:rPr lang="en-US" dirty="0" smtClean="0">
                <a:solidFill>
                  <a:schemeClr val="tx1"/>
                </a:solidFill>
              </a:rPr>
              <a:t>Prioritizing project proposals for Ecology stormwater retrofit grants</a:t>
            </a:r>
          </a:p>
          <a:p>
            <a:pPr marL="457200" indent="-457200" algn="l">
              <a:buFont typeface="Arial" panose="020B0604020202020204" pitchFamily="34" charset="0"/>
              <a:buChar char="•"/>
            </a:pPr>
            <a:r>
              <a:rPr lang="en-US" dirty="0" smtClean="0">
                <a:solidFill>
                  <a:schemeClr val="tx1"/>
                </a:solidFill>
              </a:rPr>
              <a:t>Informing water clean up plans (TMDL)</a:t>
            </a:r>
          </a:p>
          <a:p>
            <a:pPr marL="457200" indent="-457200" algn="l">
              <a:buFont typeface="Arial" panose="020B0604020202020204" pitchFamily="34" charset="0"/>
              <a:buChar char="•"/>
            </a:pPr>
            <a:r>
              <a:rPr lang="en-US" dirty="0" smtClean="0">
                <a:solidFill>
                  <a:schemeClr val="tx1"/>
                </a:solidFill>
              </a:rPr>
              <a:t>Establishing a stormwater control transfer program per Ecology guidance</a:t>
            </a:r>
          </a:p>
          <a:p>
            <a:endParaRPr lang="en-US" dirty="0">
              <a:solidFill>
                <a:schemeClr val="tx1"/>
              </a:solidFill>
            </a:endParaRPr>
          </a:p>
        </p:txBody>
      </p:sp>
      <p:sp>
        <p:nvSpPr>
          <p:cNvPr id="17" name="TextBox 16"/>
          <p:cNvSpPr txBox="1"/>
          <p:nvPr/>
        </p:nvSpPr>
        <p:spPr>
          <a:xfrm>
            <a:off x="5945487" y="5237018"/>
            <a:ext cx="1916550" cy="369332"/>
          </a:xfrm>
          <a:prstGeom prst="rect">
            <a:avLst/>
          </a:prstGeom>
          <a:noFill/>
        </p:spPr>
        <p:txBody>
          <a:bodyPr wrap="none" rtlCol="0">
            <a:spAutoFit/>
          </a:bodyPr>
          <a:lstStyle/>
          <a:p>
            <a:r>
              <a:rPr lang="en-US" i="1" dirty="0" smtClean="0"/>
              <a:t> Photo: </a:t>
            </a:r>
            <a:r>
              <a:rPr lang="en-US" i="1" dirty="0" err="1" smtClean="0"/>
              <a:t>SvR</a:t>
            </a:r>
            <a:r>
              <a:rPr lang="en-US" i="1" dirty="0" smtClean="0"/>
              <a:t> Design</a:t>
            </a:r>
            <a:endParaRPr lang="en-US"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6262007"/>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844" y="2256188"/>
            <a:ext cx="4210839" cy="298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479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229600"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Watershed Prioritization Guidance</a:t>
            </a:r>
            <a:endParaRPr lang="en-US" sz="3400" b="1" dirty="0">
              <a:solidFill>
                <a:srgbClr val="4E84C4"/>
              </a:solidFill>
              <a:latin typeface="Calibri" pitchFamily="34" charset="0"/>
            </a:endParaRPr>
          </a:p>
        </p:txBody>
      </p:sp>
      <p:sp>
        <p:nvSpPr>
          <p:cNvPr id="6" name="Rectangle 5"/>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7" name="Rectangle 6"/>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8" name="Rectangle 7"/>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TextBox 9"/>
          <p:cNvSpPr txBox="1"/>
          <p:nvPr/>
        </p:nvSpPr>
        <p:spPr>
          <a:xfrm>
            <a:off x="2741055" y="1597803"/>
            <a:ext cx="4460097" cy="369332"/>
          </a:xfrm>
          <a:prstGeom prst="rect">
            <a:avLst/>
          </a:prstGeom>
          <a:solidFill>
            <a:srgbClr val="FFFF66"/>
          </a:solidFill>
        </p:spPr>
        <p:txBody>
          <a:bodyPr wrap="square" rtlCol="0">
            <a:spAutoFit/>
          </a:bodyPr>
          <a:lstStyle/>
          <a:p>
            <a:pPr lvl="0" algn="ctr"/>
            <a:r>
              <a:rPr lang="en-US" dirty="0" smtClean="0"/>
              <a:t>To view the guidance: </a:t>
            </a:r>
            <a:r>
              <a:rPr lang="en-US" dirty="0" smtClean="0">
                <a:hlinkClick r:id="rId3"/>
              </a:rPr>
              <a:t>www.ezview.wa.gov</a:t>
            </a:r>
            <a:endParaRPr lang="en-US" dirty="0" smtClean="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752" y="6081403"/>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2398155" y="2147300"/>
            <a:ext cx="4942445" cy="3755239"/>
          </a:xfrm>
          <a:prstGeom prst="rect">
            <a:avLst/>
          </a:prstGeom>
        </p:spPr>
      </p:pic>
    </p:spTree>
    <p:extLst>
      <p:ext uri="{BB962C8B-B14F-4D97-AF65-F5344CB8AC3E}">
        <p14:creationId xmlns:p14="http://schemas.microsoft.com/office/powerpoint/2010/main" val="146016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418512"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Lessons Learned</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Rectangle 11"/>
          <p:cNvSpPr/>
          <p:nvPr/>
        </p:nvSpPr>
        <p:spPr>
          <a:xfrm>
            <a:off x="65849" y="1755520"/>
            <a:ext cx="4713385" cy="5693866"/>
          </a:xfrm>
          <a:prstGeom prst="rect">
            <a:avLst/>
          </a:prstGeom>
        </p:spPr>
        <p:txBody>
          <a:bodyPr wrap="square">
            <a:spAutoFit/>
          </a:bodyPr>
          <a:lstStyle/>
          <a:p>
            <a:pPr marL="457200" indent="-457200">
              <a:buFont typeface="Arial" panose="020B0604020202020204" pitchFamily="34" charset="0"/>
              <a:buChar char="•"/>
              <a:defRPr/>
            </a:pPr>
            <a:r>
              <a:rPr lang="en-US" sz="2600" dirty="0" smtClean="0"/>
              <a:t>Managing </a:t>
            </a:r>
            <a:r>
              <a:rPr lang="en-US" sz="2600" dirty="0" err="1" smtClean="0"/>
              <a:t>stormwater</a:t>
            </a:r>
            <a:r>
              <a:rPr lang="en-US" sz="2600" dirty="0" smtClean="0"/>
              <a:t> on site can be challenging in urbanized areas</a:t>
            </a:r>
          </a:p>
          <a:p>
            <a:pPr marL="457200" indent="-457200">
              <a:buFont typeface="Arial" panose="020B0604020202020204" pitchFamily="34" charset="0"/>
              <a:buChar char="•"/>
              <a:defRPr/>
            </a:pPr>
            <a:r>
              <a:rPr lang="en-US" sz="2600" dirty="0" smtClean="0"/>
              <a:t>1.7 million people coming</a:t>
            </a:r>
          </a:p>
          <a:p>
            <a:pPr marL="457200" indent="-457200">
              <a:buFont typeface="Arial" panose="020B0604020202020204" pitchFamily="34" charset="0"/>
              <a:buChar char="•"/>
              <a:defRPr/>
            </a:pPr>
            <a:r>
              <a:rPr lang="en-US" sz="2600" dirty="0" smtClean="0"/>
              <a:t>Not enough money to retrofit all watersheds now</a:t>
            </a:r>
          </a:p>
          <a:p>
            <a:pPr marL="457200" indent="-457200">
              <a:buFont typeface="Arial" panose="020B0604020202020204" pitchFamily="34" charset="0"/>
              <a:buChar char="•"/>
              <a:defRPr/>
            </a:pPr>
            <a:r>
              <a:rPr lang="en-US" sz="2600" dirty="0" smtClean="0"/>
              <a:t>Market drives retrofits</a:t>
            </a:r>
          </a:p>
          <a:p>
            <a:pPr marL="457200" indent="-457200">
              <a:buFont typeface="Arial" panose="020B0604020202020204" pitchFamily="34" charset="0"/>
              <a:buChar char="•"/>
              <a:defRPr/>
            </a:pPr>
            <a:r>
              <a:rPr lang="en-US" sz="2600" dirty="0" smtClean="0"/>
              <a:t>Need to plan (prioritize) early for </a:t>
            </a:r>
            <a:r>
              <a:rPr lang="en-US" sz="2600" dirty="0" err="1" smtClean="0"/>
              <a:t>stormwater</a:t>
            </a:r>
            <a:r>
              <a:rPr lang="en-US" sz="2600" dirty="0" smtClean="0"/>
              <a:t> retrofit investment</a:t>
            </a:r>
          </a:p>
          <a:p>
            <a:pPr marL="457200" indent="-457200">
              <a:buFont typeface="Arial" panose="020B0604020202020204" pitchFamily="34" charset="0"/>
              <a:buChar char="•"/>
              <a:defRPr/>
            </a:pPr>
            <a:r>
              <a:rPr lang="en-US" sz="2600" dirty="0"/>
              <a:t>GMA &amp; NPDES </a:t>
            </a:r>
            <a:r>
              <a:rPr lang="en-US" sz="2600" dirty="0" smtClean="0"/>
              <a:t>works</a:t>
            </a:r>
          </a:p>
          <a:p>
            <a:pPr marL="457200" indent="-457200">
              <a:buFont typeface="Arial" panose="020B0604020202020204" pitchFamily="34" charset="0"/>
              <a:buChar char="•"/>
              <a:defRPr/>
            </a:pPr>
            <a:endParaRPr lang="en-US" sz="2600" dirty="0" smtClean="0"/>
          </a:p>
          <a:p>
            <a:pPr>
              <a:defRPr/>
            </a:pPr>
            <a:endParaRPr lang="en-US" sz="2600" dirty="0"/>
          </a:p>
          <a:p>
            <a:pPr>
              <a:defRPr/>
            </a:pPr>
            <a:endParaRPr lang="en-US" sz="2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548" y="6247657"/>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58021" y="1753550"/>
            <a:ext cx="4230664" cy="4493538"/>
          </a:xfrm>
          <a:prstGeom prst="rect">
            <a:avLst/>
          </a:prstGeom>
        </p:spPr>
        <p:txBody>
          <a:bodyPr wrap="square">
            <a:spAutoFit/>
          </a:bodyPr>
          <a:lstStyle/>
          <a:p>
            <a:pPr marL="457200" indent="-457200">
              <a:buFont typeface="Arial" panose="020B0604020202020204" pitchFamily="34" charset="0"/>
              <a:buChar char="•"/>
              <a:defRPr/>
            </a:pPr>
            <a:r>
              <a:rPr lang="en-US" sz="2600" dirty="0"/>
              <a:t>Compact development is a beneficial </a:t>
            </a:r>
            <a:r>
              <a:rPr lang="en-US" sz="2600" dirty="0" err="1"/>
              <a:t>stormwater</a:t>
            </a:r>
            <a:r>
              <a:rPr lang="en-US" sz="2600" dirty="0"/>
              <a:t> strategy</a:t>
            </a:r>
          </a:p>
          <a:p>
            <a:pPr marL="457200" indent="-457200">
              <a:buFont typeface="Arial" panose="020B0604020202020204" pitchFamily="34" charset="0"/>
              <a:buChar char="•"/>
              <a:defRPr/>
            </a:pPr>
            <a:r>
              <a:rPr lang="en-US" sz="2600" dirty="0" err="1" smtClean="0"/>
              <a:t>Stormwater</a:t>
            </a:r>
            <a:r>
              <a:rPr lang="en-US" sz="2600" dirty="0" smtClean="0"/>
              <a:t> investment can be leveraged for salmon habitat restoration</a:t>
            </a:r>
          </a:p>
          <a:p>
            <a:pPr marL="457200" indent="-457200">
              <a:buFont typeface="Arial" panose="020B0604020202020204" pitchFamily="34" charset="0"/>
              <a:buChar char="•"/>
              <a:defRPr/>
            </a:pPr>
            <a:r>
              <a:rPr lang="en-US" sz="2600" dirty="0" smtClean="0"/>
              <a:t>Working in multi-disciplinary teams help break down silos</a:t>
            </a:r>
          </a:p>
          <a:p>
            <a:pPr>
              <a:defRPr/>
            </a:pPr>
            <a:endParaRPr lang="en-US" sz="2600" dirty="0"/>
          </a:p>
          <a:p>
            <a:pPr>
              <a:defRPr/>
            </a:pPr>
            <a:endParaRPr lang="en-US" sz="2600" dirty="0"/>
          </a:p>
        </p:txBody>
      </p:sp>
    </p:spTree>
    <p:extLst>
      <p:ext uri="{BB962C8B-B14F-4D97-AF65-F5344CB8AC3E}">
        <p14:creationId xmlns:p14="http://schemas.microsoft.com/office/powerpoint/2010/main" val="110307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0" name="TextBox 9"/>
          <p:cNvSpPr txBox="1"/>
          <p:nvPr/>
        </p:nvSpPr>
        <p:spPr>
          <a:xfrm>
            <a:off x="6060265" y="5851407"/>
            <a:ext cx="2558814" cy="646331"/>
          </a:xfrm>
          <a:prstGeom prst="rect">
            <a:avLst/>
          </a:prstGeom>
          <a:noFill/>
        </p:spPr>
        <p:txBody>
          <a:bodyPr wrap="square" rtlCol="0">
            <a:spAutoFit/>
          </a:bodyPr>
          <a:lstStyle/>
          <a:p>
            <a:pPr algn="r"/>
            <a:r>
              <a:rPr lang="en-US" b="1" dirty="0" smtClean="0">
                <a:solidFill>
                  <a:schemeClr val="bg1"/>
                </a:solidFill>
              </a:rPr>
              <a:t>www.commerce.wa.gov</a:t>
            </a:r>
            <a:endParaRPr lang="en-US" b="1" dirty="0">
              <a:solidFill>
                <a:schemeClr val="bg1"/>
              </a:solidFill>
            </a:endParaRPr>
          </a:p>
          <a:p>
            <a:pPr algn="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3" name="Rectangle 12"/>
          <p:cNvSpPr/>
          <p:nvPr/>
        </p:nvSpPr>
        <p:spPr>
          <a:xfrm>
            <a:off x="62122"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5" name="Rectangle 14"/>
          <p:cNvSpPr/>
          <p:nvPr/>
        </p:nvSpPr>
        <p:spPr>
          <a:xfrm>
            <a:off x="1665107"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6" name="Rectangle 15"/>
          <p:cNvSpPr/>
          <p:nvPr/>
        </p:nvSpPr>
        <p:spPr>
          <a:xfrm>
            <a:off x="62122" y="1845729"/>
            <a:ext cx="3136392" cy="3638789"/>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80B2"/>
              </a:solidFill>
            </a:endParaRPr>
          </a:p>
        </p:txBody>
      </p:sp>
      <p:sp>
        <p:nvSpPr>
          <p:cNvPr id="17" name="TextBox 16"/>
          <p:cNvSpPr txBox="1"/>
          <p:nvPr/>
        </p:nvSpPr>
        <p:spPr>
          <a:xfrm>
            <a:off x="4603997" y="1921006"/>
            <a:ext cx="3815173" cy="2031325"/>
          </a:xfrm>
          <a:prstGeom prst="rect">
            <a:avLst/>
          </a:prstGeom>
          <a:noFill/>
        </p:spPr>
        <p:txBody>
          <a:bodyPr wrap="square" rtlCol="0">
            <a:spAutoFit/>
          </a:bodyPr>
          <a:lstStyle/>
          <a:p>
            <a:r>
              <a:rPr lang="en-US" dirty="0" smtClean="0"/>
              <a:t>Presented by:</a:t>
            </a:r>
          </a:p>
          <a:p>
            <a:endParaRPr lang="en-US" dirty="0"/>
          </a:p>
          <a:p>
            <a:r>
              <a:rPr lang="en-US" b="1" dirty="0" smtClean="0"/>
              <a:t>Heather Ballash</a:t>
            </a:r>
            <a:r>
              <a:rPr lang="en-US" dirty="0" smtClean="0"/>
              <a:t/>
            </a:r>
            <a:br>
              <a:rPr lang="en-US" dirty="0" smtClean="0"/>
            </a:br>
            <a:r>
              <a:rPr lang="en-US" dirty="0" smtClean="0"/>
              <a:t>Senior Planner</a:t>
            </a:r>
            <a:br>
              <a:rPr lang="en-US" dirty="0" smtClean="0"/>
            </a:br>
            <a:r>
              <a:rPr lang="en-US" dirty="0" smtClean="0"/>
              <a:t>(360) 725-3044</a:t>
            </a:r>
            <a:br>
              <a:rPr lang="en-US" dirty="0" smtClean="0"/>
            </a:br>
            <a:r>
              <a:rPr lang="en-US" dirty="0" smtClean="0"/>
              <a:t>heather.ballash@commerce.wa.gov</a:t>
            </a:r>
          </a:p>
          <a:p>
            <a:endParaRPr lang="en-US" dirty="0"/>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20" name="Subtitle 2"/>
          <p:cNvSpPr txBox="1">
            <a:spLocks/>
          </p:cNvSpPr>
          <p:nvPr/>
        </p:nvSpPr>
        <p:spPr>
          <a:xfrm>
            <a:off x="188148" y="1921006"/>
            <a:ext cx="2841037" cy="43819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400" dirty="0">
              <a:solidFill>
                <a:schemeClr val="bg1"/>
              </a:solidFill>
            </a:endParaRPr>
          </a:p>
        </p:txBody>
      </p:sp>
      <p:grpSp>
        <p:nvGrpSpPr>
          <p:cNvPr id="4" name="Group 3"/>
          <p:cNvGrpSpPr/>
          <p:nvPr/>
        </p:nvGrpSpPr>
        <p:grpSpPr>
          <a:xfrm>
            <a:off x="7116551" y="6387484"/>
            <a:ext cx="1414209" cy="220507"/>
            <a:chOff x="6482900" y="6318273"/>
            <a:chExt cx="2094121" cy="32652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40" t="26066" r="2040" b="27160"/>
            <a:stretch/>
          </p:blipFill>
          <p:spPr>
            <a:xfrm>
              <a:off x="6482900" y="6318274"/>
              <a:ext cx="1009617" cy="32652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9352" b="38307"/>
            <a:stretch/>
          </p:blipFill>
          <p:spPr>
            <a:xfrm>
              <a:off x="7567404" y="6318273"/>
              <a:ext cx="1009617" cy="326521"/>
            </a:xfrm>
            <a:prstGeom prst="rect">
              <a:avLst/>
            </a:prstGeom>
          </p:spPr>
        </p:pic>
      </p:grpSp>
    </p:spTree>
    <p:extLst>
      <p:ext uri="{BB962C8B-B14F-4D97-AF65-F5344CB8AC3E}">
        <p14:creationId xmlns:p14="http://schemas.microsoft.com/office/powerpoint/2010/main" val="566954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71488" y="350838"/>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33400" y="160338"/>
            <a:ext cx="8229600"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Overview</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TextBox 11"/>
          <p:cNvSpPr txBox="1"/>
          <p:nvPr/>
        </p:nvSpPr>
        <p:spPr>
          <a:xfrm>
            <a:off x="267076" y="2212775"/>
            <a:ext cx="3224270" cy="4154984"/>
          </a:xfrm>
          <a:prstGeom prst="rect">
            <a:avLst/>
          </a:prstGeom>
          <a:noFill/>
        </p:spPr>
        <p:txBody>
          <a:bodyPr wrap="square" rtlCol="0">
            <a:spAutoFit/>
          </a:bodyPr>
          <a:lstStyle/>
          <a:p>
            <a:pPr marL="457200" lvl="0" indent="-457200">
              <a:buFont typeface="+mj-lt"/>
              <a:buAutoNum type="arabicPeriod"/>
            </a:pPr>
            <a:r>
              <a:rPr lang="en-US" sz="2400" dirty="0" smtClean="0"/>
              <a:t>Growth Management Act, NPDES, and Salmon Recovery</a:t>
            </a:r>
            <a:endParaRPr lang="en-US" sz="2400" dirty="0"/>
          </a:p>
          <a:p>
            <a:pPr marL="457200" lvl="0" indent="-457200">
              <a:buFont typeface="+mj-lt"/>
              <a:buAutoNum type="arabicPeriod"/>
            </a:pPr>
            <a:r>
              <a:rPr lang="en-US" sz="2400" dirty="0" smtClean="0"/>
              <a:t>Building Cities in the Rain – Watershed Prioritization Guidance</a:t>
            </a:r>
          </a:p>
          <a:p>
            <a:pPr marL="457200" lvl="0" indent="-457200">
              <a:buFont typeface="+mj-lt"/>
              <a:buAutoNum type="arabicPeriod"/>
            </a:pPr>
            <a:r>
              <a:rPr lang="en-US" sz="2400" dirty="0" smtClean="0"/>
              <a:t>Uses of the Guidance</a:t>
            </a:r>
          </a:p>
          <a:p>
            <a:pPr marL="342900" lvl="0" indent="-342900">
              <a:buFont typeface="Arial" panose="020B0604020202020204" pitchFamily="34" charset="0"/>
              <a:buChar char="•"/>
            </a:pPr>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07" y="6223907"/>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346" y="1845934"/>
            <a:ext cx="3669011" cy="244433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428" y="3716977"/>
            <a:ext cx="3481329" cy="2390094"/>
          </a:xfrm>
          <a:prstGeom prst="rect">
            <a:avLst/>
          </a:prstGeom>
        </p:spPr>
      </p:pic>
    </p:spTree>
    <p:extLst>
      <p:ext uri="{BB962C8B-B14F-4D97-AF65-F5344CB8AC3E}">
        <p14:creationId xmlns:p14="http://schemas.microsoft.com/office/powerpoint/2010/main" val="224167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741" y="274125"/>
            <a:ext cx="8252979" cy="584775"/>
          </a:xfrm>
          <a:prstGeom prst="rect">
            <a:avLst/>
          </a:prstGeom>
          <a:noFill/>
        </p:spPr>
        <p:txBody>
          <a:bodyPr wrap="square" rtlCol="0">
            <a:spAutoFit/>
          </a:bodyPr>
          <a:lstStyle/>
          <a:p>
            <a:r>
              <a:rPr lang="en-US" sz="3200" b="1" dirty="0">
                <a:solidFill>
                  <a:srgbClr val="4E84C4"/>
                </a:solidFill>
                <a:latin typeface="Calibri" pitchFamily="34" charset="0"/>
              </a:rPr>
              <a:t>VISION </a:t>
            </a:r>
            <a:r>
              <a:rPr lang="en-US" sz="3200" b="1" dirty="0" smtClean="0">
                <a:solidFill>
                  <a:srgbClr val="4E84C4"/>
                </a:solidFill>
                <a:latin typeface="Calibri" pitchFamily="34" charset="0"/>
              </a:rPr>
              <a:t>2040: Regional Growth Centers</a:t>
            </a:r>
            <a:endParaRPr lang="en-US" sz="32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17430" y="1155398"/>
            <a:ext cx="4495800" cy="4154984"/>
          </a:xfrm>
          <a:prstGeom prst="rect">
            <a:avLst/>
          </a:prstGeom>
          <a:noFill/>
        </p:spPr>
        <p:txBody>
          <a:bodyPr wrap="square" rtlCol="0">
            <a:spAutoFit/>
          </a:bodyPr>
          <a:lstStyle/>
          <a:p>
            <a:r>
              <a:rPr lang="en-US" sz="2400" dirty="0" smtClean="0"/>
              <a:t>Regional strategy focused on designated centers linked by transit:</a:t>
            </a:r>
          </a:p>
          <a:p>
            <a:endParaRPr lang="en-US" sz="2400" dirty="0" smtClean="0"/>
          </a:p>
          <a:p>
            <a:r>
              <a:rPr lang="en-US" sz="2400" b="1" dirty="0" smtClean="0"/>
              <a:t>29 Regional </a:t>
            </a:r>
            <a:r>
              <a:rPr lang="en-US" sz="2400" b="1" dirty="0"/>
              <a:t>Growth </a:t>
            </a:r>
            <a:r>
              <a:rPr lang="en-US" sz="2400" b="1" dirty="0" smtClean="0"/>
              <a:t>Centers</a:t>
            </a:r>
          </a:p>
          <a:p>
            <a:pPr marL="342900" indent="-342900">
              <a:buFont typeface="Arial" panose="020B0604020202020204" pitchFamily="34" charset="0"/>
              <a:buChar char="•"/>
            </a:pPr>
            <a:r>
              <a:rPr lang="en-US" sz="2400" dirty="0" smtClean="0"/>
              <a:t>2.5</a:t>
            </a:r>
            <a:r>
              <a:rPr lang="en-US" sz="2400" dirty="0"/>
              <a:t>% of </a:t>
            </a:r>
            <a:r>
              <a:rPr lang="en-US" sz="2400" dirty="0" smtClean="0"/>
              <a:t>total UGA (≈25 </a:t>
            </a:r>
            <a:r>
              <a:rPr lang="en-US" sz="2400" dirty="0" err="1" smtClean="0"/>
              <a:t>sq</a:t>
            </a:r>
            <a:r>
              <a:rPr lang="en-US" sz="2400" dirty="0" smtClean="0"/>
              <a:t> mi)</a:t>
            </a:r>
          </a:p>
          <a:p>
            <a:pPr marL="342900" indent="-342900">
              <a:buFont typeface="Arial" panose="020B0604020202020204" pitchFamily="34" charset="0"/>
              <a:buChar char="•"/>
            </a:pPr>
            <a:r>
              <a:rPr lang="en-US" sz="2400" dirty="0" smtClean="0"/>
              <a:t>Currently 29% of region’s jobs</a:t>
            </a:r>
          </a:p>
          <a:p>
            <a:endParaRPr lang="en-US" sz="2400" dirty="0" smtClean="0"/>
          </a:p>
          <a:p>
            <a:r>
              <a:rPr lang="en-US" sz="2400" b="1" dirty="0" smtClean="0"/>
              <a:t>8</a:t>
            </a:r>
            <a:r>
              <a:rPr lang="en-US" sz="2400" dirty="0" smtClean="0"/>
              <a:t> </a:t>
            </a:r>
            <a:r>
              <a:rPr lang="en-US" sz="2400" b="1" dirty="0" smtClean="0"/>
              <a:t>Manufacturing/Industrial Centers</a:t>
            </a:r>
          </a:p>
          <a:p>
            <a:pPr marL="342900" indent="-342900">
              <a:buFont typeface="Arial" panose="020B0604020202020204" pitchFamily="34" charset="0"/>
              <a:buChar char="•"/>
            </a:pPr>
            <a:r>
              <a:rPr lang="en-US" sz="2400" dirty="0" smtClean="0"/>
              <a:t>3.7% of total UGA area</a:t>
            </a:r>
          </a:p>
        </p:txBody>
      </p:sp>
      <p:sp>
        <p:nvSpPr>
          <p:cNvPr id="2" name="Slide Number Placeholder 1"/>
          <p:cNvSpPr>
            <a:spLocks noGrp="1"/>
          </p:cNvSpPr>
          <p:nvPr>
            <p:ph type="sldNum" sz="quarter" idx="12"/>
          </p:nvPr>
        </p:nvSpPr>
        <p:spPr/>
        <p:txBody>
          <a:bodyPr/>
          <a:lstStyle/>
          <a:p>
            <a:fld id="{6BFDA39A-E40A-4F86-ACE8-CE3CF354BBF7}" type="slidenum">
              <a:rPr lang="en-US" smtClean="0"/>
              <a:t>3</a:t>
            </a:fld>
            <a:endParaRPr lang="en-US"/>
          </a:p>
        </p:txBody>
      </p:sp>
      <p:sp>
        <p:nvSpPr>
          <p:cNvPr id="7" name="Freeform 6"/>
          <p:cNvSpPr/>
          <p:nvPr/>
        </p:nvSpPr>
        <p:spPr>
          <a:xfrm>
            <a:off x="547688" y="157611"/>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63" y="965394"/>
            <a:ext cx="4029257" cy="575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0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7" y="274638"/>
            <a:ext cx="8579097"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Puget Sound Action Agenda (2011)</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8" name="Rectangle 7"/>
          <p:cNvSpPr/>
          <p:nvPr/>
        </p:nvSpPr>
        <p:spPr>
          <a:xfrm>
            <a:off x="374072" y="1822862"/>
            <a:ext cx="8382000" cy="4154984"/>
          </a:xfrm>
          <a:prstGeom prst="rect">
            <a:avLst/>
          </a:prstGeom>
        </p:spPr>
        <p:txBody>
          <a:bodyPr wrap="square">
            <a:spAutoFit/>
          </a:bodyPr>
          <a:lstStyle/>
          <a:p>
            <a:r>
              <a:rPr lang="en-US" sz="2400" b="1" dirty="0" smtClean="0"/>
              <a:t>Commerce Near Term Action A1.2.1</a:t>
            </a:r>
            <a:r>
              <a:rPr lang="en-US" sz="2400" dirty="0" smtClean="0"/>
              <a:t>:</a:t>
            </a:r>
          </a:p>
          <a:p>
            <a:r>
              <a:rPr lang="en-US" sz="2400" dirty="0"/>
              <a:t>“Land Use Planning Barriers, BMPs and Example </a:t>
            </a:r>
            <a:r>
              <a:rPr lang="en-US" sz="2400" dirty="0" smtClean="0"/>
              <a:t>Policies”: address barriers to policies that encourage compact growth, increased density, water quality standards, redevelopment…..”</a:t>
            </a:r>
          </a:p>
          <a:p>
            <a:endParaRPr lang="en-US" sz="2400" dirty="0"/>
          </a:p>
          <a:p>
            <a:r>
              <a:rPr lang="en-US" sz="2400" b="1" dirty="0" smtClean="0"/>
              <a:t>South Central LIO Near </a:t>
            </a:r>
            <a:r>
              <a:rPr lang="en-US" sz="2400" b="1" dirty="0"/>
              <a:t>Term </a:t>
            </a:r>
            <a:r>
              <a:rPr lang="en-US" sz="2400" b="1" dirty="0" smtClean="0"/>
              <a:t>Action SC13</a:t>
            </a:r>
            <a:r>
              <a:rPr lang="en-US" sz="2400" dirty="0" smtClean="0"/>
              <a:t>: </a:t>
            </a:r>
            <a:r>
              <a:rPr lang="en-US" sz="2400" dirty="0"/>
              <a:t>“Develop recommendations for incentives and cost effective tools to meet stormwater management and GMA … to encourage infill… in urban centers instead of greenfield… and to improve water quality.”</a:t>
            </a:r>
          </a:p>
          <a:p>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62" y="6231434"/>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58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229600"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Puget Sound Regional Council</a:t>
            </a:r>
          </a:p>
          <a:p>
            <a:r>
              <a:rPr lang="en-US" sz="3400" b="1" dirty="0" smtClean="0">
                <a:solidFill>
                  <a:srgbClr val="4E84C4"/>
                </a:solidFill>
                <a:latin typeface="Calibri" pitchFamily="34" charset="0"/>
              </a:rPr>
              <a:t>“NPDES </a:t>
            </a:r>
            <a:r>
              <a:rPr lang="en-US" sz="3400" b="1" dirty="0" smtClean="0">
                <a:solidFill>
                  <a:srgbClr val="C00000"/>
                </a:solidFill>
                <a:latin typeface="Calibri" pitchFamily="34" charset="0"/>
              </a:rPr>
              <a:t>v.</a:t>
            </a:r>
            <a:r>
              <a:rPr lang="en-US" sz="3400" b="1" dirty="0" smtClean="0">
                <a:solidFill>
                  <a:srgbClr val="4E84C4"/>
                </a:solidFill>
                <a:latin typeface="Calibri" pitchFamily="34" charset="0"/>
              </a:rPr>
              <a:t> GMA”</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8" name="Rectangle 7"/>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TextBox 11"/>
          <p:cNvSpPr txBox="1"/>
          <p:nvPr/>
        </p:nvSpPr>
        <p:spPr>
          <a:xfrm>
            <a:off x="246529" y="1869140"/>
            <a:ext cx="8516471" cy="830997"/>
          </a:xfrm>
          <a:prstGeom prst="rect">
            <a:avLst/>
          </a:prstGeom>
          <a:noFill/>
        </p:spPr>
        <p:txBody>
          <a:bodyPr wrap="square" rtlCol="0">
            <a:spAutoFit/>
          </a:bodyPr>
          <a:lstStyle/>
          <a:p>
            <a:r>
              <a:rPr lang="en-US" sz="2400" b="1" dirty="0" smtClean="0"/>
              <a:t>NPDES v. GMA: </a:t>
            </a:r>
            <a:r>
              <a:rPr lang="en-US" sz="2400" dirty="0" smtClean="0"/>
              <a:t>Stormwater regulations are often more costly in ultra-urban areas than in green-fields.  </a:t>
            </a:r>
          </a:p>
        </p:txBody>
      </p:sp>
      <p:sp>
        <p:nvSpPr>
          <p:cNvPr id="14" name="Down Arrow 13"/>
          <p:cNvSpPr/>
          <p:nvPr/>
        </p:nvSpPr>
        <p:spPr>
          <a:xfrm>
            <a:off x="1501588" y="2795235"/>
            <a:ext cx="1324930" cy="63376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3353" y="3577493"/>
            <a:ext cx="3581400" cy="2308324"/>
          </a:xfrm>
          <a:prstGeom prst="rect">
            <a:avLst/>
          </a:prstGeom>
          <a:noFill/>
        </p:spPr>
        <p:txBody>
          <a:bodyPr wrap="square" rtlCol="0">
            <a:spAutoFit/>
          </a:bodyPr>
          <a:lstStyle/>
          <a:p>
            <a:r>
              <a:rPr lang="en-US" sz="2400" b="1" dirty="0" smtClean="0"/>
              <a:t>NPDES </a:t>
            </a:r>
            <a:r>
              <a:rPr lang="en-US" sz="2400" b="1" i="1" dirty="0" smtClean="0">
                <a:solidFill>
                  <a:srgbClr val="C00000"/>
                </a:solidFill>
              </a:rPr>
              <a:t>&amp;</a:t>
            </a:r>
            <a:r>
              <a:rPr lang="en-US" sz="2400" b="1" dirty="0" smtClean="0"/>
              <a:t> GMA/Regional Growth Strategy: </a:t>
            </a:r>
            <a:r>
              <a:rPr lang="en-US" sz="2400" dirty="0" smtClean="0"/>
              <a:t>How to encourage development in designated urban centers and manage stormwater effectively?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6295159"/>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753" y="2756379"/>
            <a:ext cx="4761298" cy="33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87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4395" y="536132"/>
            <a:ext cx="7880414" cy="604136"/>
          </a:xfrm>
        </p:spPr>
        <p:txBody>
          <a:bodyPr>
            <a:normAutofit fontScale="90000"/>
          </a:bodyPr>
          <a:lstStyle/>
          <a:p>
            <a:pPr algn="l"/>
            <a:r>
              <a:rPr lang="en-US" sz="3800" b="1" dirty="0" smtClean="0">
                <a:solidFill>
                  <a:srgbClr val="5080B2"/>
                </a:solidFill>
                <a:cs typeface="Times New Roman" panose="02020603050405020304" pitchFamily="18" charset="0"/>
              </a:rPr>
              <a:t>NPDES and Urban</a:t>
            </a:r>
            <a:r>
              <a:rPr lang="en-US" sz="3400" b="1" dirty="0" smtClean="0">
                <a:solidFill>
                  <a:srgbClr val="5080B2"/>
                </a:solidFill>
                <a:cs typeface="Times New Roman" panose="02020603050405020304" pitchFamily="18" charset="0"/>
              </a:rPr>
              <a:t> Infill Redevelopment</a:t>
            </a:r>
            <a:endParaRPr lang="en-US" sz="3400" b="1" dirty="0">
              <a:solidFill>
                <a:srgbClr val="5080B2"/>
              </a:solidFill>
              <a:cs typeface="Times New Roman" panose="02020603050405020304" pitchFamily="18" charset="0"/>
            </a:endParaRPr>
          </a:p>
        </p:txBody>
      </p:sp>
      <p:sp>
        <p:nvSpPr>
          <p:cNvPr id="6" name="Text Placeholder 5"/>
          <p:cNvSpPr>
            <a:spLocks noGrp="1"/>
          </p:cNvSpPr>
          <p:nvPr>
            <p:ph type="body" idx="1"/>
          </p:nvPr>
        </p:nvSpPr>
        <p:spPr>
          <a:xfrm>
            <a:off x="418306" y="1676400"/>
            <a:ext cx="4040188" cy="1436687"/>
          </a:xfrm>
        </p:spPr>
        <p:txBody>
          <a:bodyPr>
            <a:noAutofit/>
          </a:bodyPr>
          <a:lstStyle/>
          <a:p>
            <a:r>
              <a:rPr lang="en-US" u="sng" dirty="0" smtClean="0"/>
              <a:t>Before</a:t>
            </a:r>
            <a:r>
              <a:rPr lang="en-US" dirty="0" smtClean="0"/>
              <a:t>: little or no water quality and flow controls, </a:t>
            </a:r>
            <a:r>
              <a:rPr lang="en-US" dirty="0"/>
              <a:t>pollutant generating impervious </a:t>
            </a:r>
            <a:r>
              <a:rPr lang="en-US" dirty="0" smtClean="0"/>
              <a:t>surface</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8306" y="3235135"/>
            <a:ext cx="4040188" cy="3030141"/>
          </a:xfrm>
        </p:spPr>
      </p:pic>
      <p:sp>
        <p:nvSpPr>
          <p:cNvPr id="8" name="Text Placeholder 7"/>
          <p:cNvSpPr>
            <a:spLocks noGrp="1"/>
          </p:cNvSpPr>
          <p:nvPr>
            <p:ph type="body" sz="quarter" idx="3"/>
          </p:nvPr>
        </p:nvSpPr>
        <p:spPr>
          <a:xfrm>
            <a:off x="4563034" y="1752600"/>
            <a:ext cx="4270375" cy="1360487"/>
          </a:xfrm>
        </p:spPr>
        <p:txBody>
          <a:bodyPr>
            <a:noAutofit/>
          </a:bodyPr>
          <a:lstStyle/>
          <a:p>
            <a:r>
              <a:rPr lang="en-US" u="sng" dirty="0" smtClean="0"/>
              <a:t>After</a:t>
            </a:r>
            <a:r>
              <a:rPr lang="en-US" dirty="0" smtClean="0"/>
              <a:t>: less impervious surface and some </a:t>
            </a:r>
            <a:r>
              <a:rPr lang="en-US" dirty="0"/>
              <a:t>green </a:t>
            </a:r>
            <a:r>
              <a:rPr lang="en-US" dirty="0" smtClean="0"/>
              <a:t>infrastructure, little or no pollutant generating impervious surface </a:t>
            </a:r>
          </a:p>
        </p:txBody>
      </p:sp>
      <p:pic>
        <p:nvPicPr>
          <p:cNvPr id="12" name="Content Placeholder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563034" y="3233945"/>
            <a:ext cx="4041775" cy="3031331"/>
          </a:xfrm>
        </p:spPr>
      </p:pic>
      <p:sp>
        <p:nvSpPr>
          <p:cNvPr id="11" name="TextBox 10"/>
          <p:cNvSpPr txBox="1"/>
          <p:nvPr/>
        </p:nvSpPr>
        <p:spPr>
          <a:xfrm>
            <a:off x="457200" y="6265276"/>
            <a:ext cx="1981200" cy="338554"/>
          </a:xfrm>
          <a:prstGeom prst="rect">
            <a:avLst/>
          </a:prstGeom>
          <a:noFill/>
        </p:spPr>
        <p:txBody>
          <a:bodyPr wrap="square" rtlCol="0">
            <a:spAutoFit/>
          </a:bodyPr>
          <a:lstStyle/>
          <a:p>
            <a:r>
              <a:rPr lang="en-US" sz="1600" i="1" dirty="0" smtClean="0">
                <a:solidFill>
                  <a:schemeClr val="bg1"/>
                </a:solidFill>
              </a:rPr>
              <a:t>Photo by A. Easton</a:t>
            </a:r>
            <a:endParaRPr lang="en-US" sz="1600" i="1" dirty="0">
              <a:solidFill>
                <a:schemeClr val="bg1"/>
              </a:solidFill>
            </a:endParaRPr>
          </a:p>
        </p:txBody>
      </p:sp>
      <p:sp>
        <p:nvSpPr>
          <p:cNvPr id="13" name="Rectangle 12"/>
          <p:cNvSpPr/>
          <p:nvPr/>
        </p:nvSpPr>
        <p:spPr>
          <a:xfrm>
            <a:off x="4563034" y="6265276"/>
            <a:ext cx="2362201" cy="338554"/>
          </a:xfrm>
          <a:prstGeom prst="rect">
            <a:avLst/>
          </a:prstGeom>
        </p:spPr>
        <p:txBody>
          <a:bodyPr wrap="square">
            <a:spAutoFit/>
          </a:bodyPr>
          <a:lstStyle/>
          <a:p>
            <a:r>
              <a:rPr lang="en-US" sz="1600" i="1" dirty="0" smtClean="0">
                <a:solidFill>
                  <a:schemeClr val="bg1"/>
                </a:solidFill>
              </a:rPr>
              <a:t>Photo by Brett  VA</a:t>
            </a:r>
            <a:endParaRPr lang="en-US" sz="1600" i="1" dirty="0">
              <a:solidFill>
                <a:schemeClr val="bg1"/>
              </a:solidFill>
            </a:endParaRPr>
          </a:p>
        </p:txBody>
      </p:sp>
      <p:sp>
        <p:nvSpPr>
          <p:cNvPr id="14" name="Freeform 13"/>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65848"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7" name="Rectangle 1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8" name="TextBox 17"/>
          <p:cNvSpPr txBox="1"/>
          <p:nvPr/>
        </p:nvSpPr>
        <p:spPr>
          <a:xfrm>
            <a:off x="533400" y="6298821"/>
            <a:ext cx="1981200" cy="338554"/>
          </a:xfrm>
          <a:prstGeom prst="rect">
            <a:avLst/>
          </a:prstGeom>
          <a:noFill/>
        </p:spPr>
        <p:txBody>
          <a:bodyPr wrap="square" rtlCol="0">
            <a:spAutoFit/>
          </a:bodyPr>
          <a:lstStyle/>
          <a:p>
            <a:r>
              <a:rPr lang="en-US" sz="1600" i="1" dirty="0" smtClean="0"/>
              <a:t>Photo by A. Easton</a:t>
            </a:r>
            <a:endParaRPr lang="en-US" sz="1600" i="1" dirty="0"/>
          </a:p>
        </p:txBody>
      </p:sp>
      <p:sp>
        <p:nvSpPr>
          <p:cNvPr id="2" name="Rectangle 1"/>
          <p:cNvSpPr/>
          <p:nvPr/>
        </p:nvSpPr>
        <p:spPr>
          <a:xfrm>
            <a:off x="4674826" y="6295159"/>
            <a:ext cx="1698735" cy="338554"/>
          </a:xfrm>
          <a:prstGeom prst="rect">
            <a:avLst/>
          </a:prstGeom>
        </p:spPr>
        <p:txBody>
          <a:bodyPr wrap="none">
            <a:spAutoFit/>
          </a:bodyPr>
          <a:lstStyle/>
          <a:p>
            <a:r>
              <a:rPr lang="en-US" sz="1600" i="1" dirty="0"/>
              <a:t>Photo by Brett  VA</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254" y="6295159"/>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406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71488" y="350838"/>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33400" y="160338"/>
            <a:ext cx="8229600" cy="1143000"/>
          </a:xfrm>
          <a:prstGeom prst="rect">
            <a:avLst/>
          </a:prstGeom>
          <a:noFill/>
          <a:ln w="9525">
            <a:noFill/>
            <a:miter lim="800000"/>
            <a:headEnd/>
            <a:tailEnd/>
          </a:ln>
        </p:spPr>
        <p:txBody>
          <a:bodyPr anchor="ctr"/>
          <a:lstStyle/>
          <a:p>
            <a:r>
              <a:rPr lang="en-US" sz="3400" b="1" dirty="0" smtClean="0">
                <a:solidFill>
                  <a:srgbClr val="4E84C4"/>
                </a:solidFill>
                <a:latin typeface="Calibri" pitchFamily="34" charset="0"/>
              </a:rPr>
              <a:t>NPDES and Salmon Recovery</a:t>
            </a:r>
            <a:endParaRPr lang="en-US" sz="34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8"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TextBox 11"/>
          <p:cNvSpPr txBox="1"/>
          <p:nvPr/>
        </p:nvSpPr>
        <p:spPr>
          <a:xfrm>
            <a:off x="207698" y="1806492"/>
            <a:ext cx="4207074" cy="6001643"/>
          </a:xfrm>
          <a:prstGeom prst="rect">
            <a:avLst/>
          </a:prstGeom>
          <a:noFill/>
        </p:spPr>
        <p:txBody>
          <a:bodyPr wrap="square" rtlCol="0">
            <a:spAutoFit/>
          </a:bodyPr>
          <a:lstStyle/>
          <a:p>
            <a:pPr lvl="0"/>
            <a:r>
              <a:rPr lang="en-US" sz="2400" u="sng" dirty="0" smtClean="0"/>
              <a:t>Waiting for redevelopment</a:t>
            </a:r>
            <a:r>
              <a:rPr lang="en-US" sz="2400" dirty="0" smtClean="0"/>
              <a:t>:</a:t>
            </a:r>
          </a:p>
          <a:p>
            <a:pPr marL="342900" lvl="0" indent="-342900">
              <a:buFont typeface="Arial" panose="020B0604020202020204" pitchFamily="34" charset="0"/>
              <a:buChar char="•"/>
            </a:pPr>
            <a:r>
              <a:rPr lang="en-US" sz="2400" dirty="0"/>
              <a:t>Based on market forces and not highest-priority </a:t>
            </a:r>
            <a:r>
              <a:rPr lang="en-US" sz="2400" dirty="0" smtClean="0"/>
              <a:t>watersheds</a:t>
            </a:r>
            <a:endParaRPr lang="en-US" sz="2400" dirty="0"/>
          </a:p>
          <a:p>
            <a:pPr marL="342900" indent="-342900">
              <a:buFont typeface="Arial" panose="020B0604020202020204" pitchFamily="34" charset="0"/>
              <a:buChar char="•"/>
            </a:pPr>
            <a:r>
              <a:rPr lang="en-US" sz="2400" dirty="0" smtClean="0"/>
              <a:t>Not </a:t>
            </a:r>
            <a:r>
              <a:rPr lang="en-US" sz="2400" dirty="0"/>
              <a:t>enough funding to retrofit all </a:t>
            </a:r>
            <a:r>
              <a:rPr lang="en-US" sz="2400" dirty="0" smtClean="0"/>
              <a:t>watersheds </a:t>
            </a:r>
            <a:r>
              <a:rPr lang="en-US" sz="2400" dirty="0"/>
              <a:t>in the immediate future</a:t>
            </a:r>
          </a:p>
          <a:p>
            <a:pPr marL="342900" lvl="0" indent="-342900">
              <a:buFont typeface="Arial" panose="020B0604020202020204" pitchFamily="34" charset="0"/>
              <a:buChar char="•"/>
            </a:pPr>
            <a:r>
              <a:rPr lang="en-US" sz="2400" dirty="0" smtClean="0"/>
              <a:t>Public investment is not targeted to high-priority watersheds</a:t>
            </a:r>
          </a:p>
          <a:p>
            <a:pPr marL="342900" lvl="0" indent="-342900">
              <a:buFont typeface="Arial" panose="020B0604020202020204" pitchFamily="34" charset="0"/>
              <a:buChar char="•"/>
            </a:pPr>
            <a:r>
              <a:rPr lang="en-US" sz="2400" dirty="0" smtClean="0"/>
              <a:t>No opportunity to leverage funding for habitat restoration</a:t>
            </a:r>
          </a:p>
          <a:p>
            <a:pPr marL="342900" lvl="0" indent="-342900">
              <a:buFont typeface="Arial" panose="020B0604020202020204" pitchFamily="34" charset="0"/>
              <a:buChar char="•"/>
            </a:pPr>
            <a:endParaRPr lang="en-US" sz="2400" dirty="0" smtClean="0"/>
          </a:p>
          <a:p>
            <a:pPr marL="342900" lvl="0" indent="-342900">
              <a:buFont typeface="Arial" panose="020B0604020202020204" pitchFamily="34" charset="0"/>
              <a:buChar char="•"/>
            </a:pPr>
            <a:endParaRPr lang="en-US" sz="2400" dirty="0" smtClean="0"/>
          </a:p>
          <a:p>
            <a:pPr marL="342900" lvl="0" indent="-342900">
              <a:buFont typeface="Arial" panose="020B0604020202020204" pitchFamily="34" charset="0"/>
              <a:buChar char="•"/>
            </a:pPr>
            <a:endParaRPr 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161" y="6259533"/>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816" y="2253135"/>
            <a:ext cx="4039184" cy="3429360"/>
          </a:xfrm>
          <a:prstGeom prst="rect">
            <a:avLst/>
          </a:prstGeom>
        </p:spPr>
      </p:pic>
      <p:sp>
        <p:nvSpPr>
          <p:cNvPr id="16" name="Rectangle 15"/>
          <p:cNvSpPr/>
          <p:nvPr/>
        </p:nvSpPr>
        <p:spPr>
          <a:xfrm>
            <a:off x="5692937" y="5682495"/>
            <a:ext cx="2362200" cy="338554"/>
          </a:xfrm>
          <a:prstGeom prst="rect">
            <a:avLst/>
          </a:prstGeom>
        </p:spPr>
        <p:txBody>
          <a:bodyPr wrap="square">
            <a:spAutoFit/>
          </a:bodyPr>
          <a:lstStyle/>
          <a:p>
            <a:r>
              <a:rPr lang="en-US" sz="1600" i="1" dirty="0" smtClean="0"/>
              <a:t>Tacoma Mall Subarea</a:t>
            </a:r>
            <a:endParaRPr lang="en-US" sz="1600" i="1" dirty="0"/>
          </a:p>
        </p:txBody>
      </p:sp>
    </p:spTree>
    <p:extLst>
      <p:ext uri="{BB962C8B-B14F-4D97-AF65-F5344CB8AC3E}">
        <p14:creationId xmlns:p14="http://schemas.microsoft.com/office/powerpoint/2010/main" val="343701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76200"/>
            <a:ext cx="8634412" cy="1143000"/>
          </a:xfrm>
          <a:prstGeom prst="rect">
            <a:avLst/>
          </a:prstGeom>
          <a:noFill/>
          <a:ln w="9525">
            <a:noFill/>
            <a:miter lim="800000"/>
            <a:headEnd/>
            <a:tailEnd/>
          </a:ln>
        </p:spPr>
        <p:txBody>
          <a:bodyPr anchor="ctr"/>
          <a:lstStyle/>
          <a:p>
            <a:r>
              <a:rPr lang="en-US" sz="3200" b="1" dirty="0" smtClean="0">
                <a:solidFill>
                  <a:srgbClr val="4E84C4"/>
                </a:solidFill>
                <a:latin typeface="Calibri" pitchFamily="34" charset="0"/>
              </a:rPr>
              <a:t>Desired Outcome = Vibrant Designated Urban Centers + Clean Water + Restored Fish Habitat</a:t>
            </a:r>
            <a:endParaRPr lang="en-US" sz="3200" b="1" dirty="0">
              <a:solidFill>
                <a:srgbClr val="4E84C4"/>
              </a:solidFill>
              <a:latin typeface="Calibri" pitchFamily="34" charset="0"/>
            </a:endParaRPr>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30959"/>
            <a:ext cx="3389376" cy="225958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2130515"/>
            <a:ext cx="3121152" cy="2340864"/>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914" y="3948967"/>
            <a:ext cx="34956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781112"/>
            <a:ext cx="3466004" cy="2340864"/>
          </a:xfrm>
          <a:prstGeom prst="rect">
            <a:avLst/>
          </a:prstGeom>
        </p:spPr>
      </p:pic>
      <p:sp>
        <p:nvSpPr>
          <p:cNvPr id="17" name="Rectangle 16"/>
          <p:cNvSpPr/>
          <p:nvPr/>
        </p:nvSpPr>
        <p:spPr>
          <a:xfrm>
            <a:off x="4240459" y="6151989"/>
            <a:ext cx="1747838" cy="338554"/>
          </a:xfrm>
          <a:prstGeom prst="rect">
            <a:avLst/>
          </a:prstGeom>
        </p:spPr>
        <p:txBody>
          <a:bodyPr wrap="square">
            <a:spAutoFit/>
          </a:bodyPr>
          <a:lstStyle/>
          <a:p>
            <a:r>
              <a:rPr lang="en-US" sz="1600" i="1" dirty="0" smtClean="0"/>
              <a:t>Photo: </a:t>
            </a:r>
            <a:r>
              <a:rPr lang="en-US" sz="1600" i="1" dirty="0" err="1" smtClean="0"/>
              <a:t>SvR</a:t>
            </a:r>
            <a:r>
              <a:rPr lang="en-US" sz="1600" i="1" dirty="0" smtClean="0"/>
              <a:t> Design</a:t>
            </a:r>
            <a:endParaRPr lang="en-US" sz="1600" i="1"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536" y="6321266"/>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0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4572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9" name="Title 1"/>
          <p:cNvSpPr>
            <a:spLocks/>
          </p:cNvSpPr>
          <p:nvPr/>
        </p:nvSpPr>
        <p:spPr bwMode="auto">
          <a:xfrm>
            <a:off x="509588" y="274638"/>
            <a:ext cx="8229600" cy="1143000"/>
          </a:xfrm>
          <a:prstGeom prst="rect">
            <a:avLst/>
          </a:prstGeom>
          <a:noFill/>
          <a:ln w="9525">
            <a:noFill/>
            <a:miter lim="800000"/>
            <a:headEnd/>
            <a:tailEnd/>
          </a:ln>
        </p:spPr>
        <p:txBody>
          <a:bodyPr anchor="ctr"/>
          <a:lstStyle/>
          <a:p>
            <a:r>
              <a:rPr lang="en-US" sz="3400" b="1" dirty="0" smtClean="0">
                <a:solidFill>
                  <a:schemeClr val="accent1"/>
                </a:solidFill>
                <a:latin typeface="+mj-lt"/>
              </a:rPr>
              <a:t>Building Cities in the Rain</a:t>
            </a:r>
            <a:endParaRPr lang="en-US" sz="3400" b="1" dirty="0">
              <a:solidFill>
                <a:schemeClr val="accent1"/>
              </a:solidFill>
              <a:latin typeface="+mj-lt"/>
            </a:endParaRPr>
          </a:p>
        </p:txBody>
      </p:sp>
      <p:sp>
        <p:nvSpPr>
          <p:cNvPr id="3080" name="Content Placeholder 2"/>
          <p:cNvSpPr>
            <a:spLocks/>
          </p:cNvSpPr>
          <p:nvPr/>
        </p:nvSpPr>
        <p:spPr bwMode="auto">
          <a:xfrm>
            <a:off x="457200" y="1662566"/>
            <a:ext cx="8229600" cy="792091"/>
          </a:xfrm>
          <a:prstGeom prst="rect">
            <a:avLst/>
          </a:prstGeom>
          <a:noFill/>
          <a:ln w="9525">
            <a:noFill/>
            <a:miter lim="800000"/>
            <a:headEnd/>
            <a:tailEnd/>
          </a:ln>
        </p:spPr>
        <p:txBody>
          <a:bodyPr/>
          <a:lstStyle/>
          <a:p>
            <a:r>
              <a:rPr lang="en-US" sz="2400" b="1" dirty="0" smtClean="0"/>
              <a:t>Watershed Prioritization for Stormwater Investment</a:t>
            </a:r>
          </a:p>
          <a:p>
            <a:endParaRPr lang="en-US" sz="2400" dirty="0"/>
          </a:p>
        </p:txBody>
      </p:sp>
      <p:sp>
        <p:nvSpPr>
          <p:cNvPr id="7" name="Rectangle 6"/>
          <p:cNvSpPr/>
          <p:nvPr/>
        </p:nvSpPr>
        <p:spPr>
          <a:xfrm>
            <a:off x="3254819" y="1303338"/>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303338"/>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303338"/>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pic>
        <p:nvPicPr>
          <p:cNvPr id="12" name="Content Placehold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255" y="2285075"/>
            <a:ext cx="5668443" cy="3716746"/>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536" y="6283284"/>
            <a:ext cx="24193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35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ERCE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CEF7338DCCB498748874884CD1859" ma:contentTypeVersion="0" ma:contentTypeDescription="Create a new document." ma:contentTypeScope="" ma:versionID="b15ddf2bb608584b269d15c8f788c47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CAC450-B7C3-4A09-A2F8-9C57F71F0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4E2C926-B84A-4FB7-A71B-61E983663EE5}">
  <ds:schemaRefs>
    <ds:schemaRef ds:uri="http://schemas.microsoft.com/sharepoint/v3/contenttype/forms"/>
  </ds:schemaRefs>
</ds:datastoreItem>
</file>

<file path=customXml/itemProps3.xml><?xml version="1.0" encoding="utf-8"?>
<ds:datastoreItem xmlns:ds="http://schemas.openxmlformats.org/officeDocument/2006/customXml" ds:itemID="{89E58E32-5886-4CD7-8D94-37FFC77A5EC4}">
  <ds:schemaRefs>
    <ds:schemaRef ds:uri="http://www.w3.org/XML/1998/namespace"/>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COMMERCE PP TEMPLATE</Template>
  <TotalTime>3109</TotalTime>
  <Words>1911</Words>
  <Application>Microsoft Office PowerPoint</Application>
  <PresentationFormat>On-screen Show (4:3)</PresentationFormat>
  <Paragraphs>174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COMMERCE PP TEMPLATE</vt:lpstr>
      <vt:lpstr>PowerPoint Presentation</vt:lpstr>
      <vt:lpstr>PowerPoint Presentation</vt:lpstr>
      <vt:lpstr>PowerPoint Presentation</vt:lpstr>
      <vt:lpstr>PowerPoint Presentation</vt:lpstr>
      <vt:lpstr>PowerPoint Presentation</vt:lpstr>
      <vt:lpstr>NPDES and Urban Infill Redevelopment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Dave (COM)</dc:creator>
  <cp:lastModifiedBy>Ballash, Heather (COM)</cp:lastModifiedBy>
  <cp:revision>429</cp:revision>
  <cp:lastPrinted>2018-01-30T16:04:59Z</cp:lastPrinted>
  <dcterms:created xsi:type="dcterms:W3CDTF">2013-02-15T17:53:55Z</dcterms:created>
  <dcterms:modified xsi:type="dcterms:W3CDTF">2018-01-30T16:10:54Z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0x010100A56CEF7338DCCB498748874884CD1859</vt:lpwstr>
  </property>
</Properties>
</file>