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5" r:id="rId6"/>
    <p:sldId id="266" r:id="rId7"/>
    <p:sldId id="258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0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1880-1342-4293-BDC4-3D0A48BFD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9C531-CAF9-42E7-BF1E-6E22B1019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C733E-A393-4E4E-A439-D62BF856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84BF9-7F41-43B4-B2C2-51693963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37FC3-A4E2-4DAE-A188-A966A3CF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1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5F1C-B96E-4742-A173-40242B86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E9C43-EE66-4AF2-B645-1E45EC3CB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658E6-F7A3-41AD-B091-AC882225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D26A-07E8-4A84-945C-9CB0F3D0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4D25-7212-4DBA-8E41-09039728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6E3215-6BE2-4361-A1E1-31D2A36F7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A57BA-A8B0-4F4C-BABA-4B12CC625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838D-3973-4EFF-9B4E-F56E91E8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34500-B6FD-440A-B93D-F93EFF1D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78881-22AA-488F-AA72-29B27B13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3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FFC7-CDDF-44A2-954F-84A5EE1C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3A26-CE1B-47CE-A35A-6A3FF6BB1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4A08-29E9-4CEB-8624-A21B859F4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FCC4F-669D-46E7-9184-6837D6BD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A6D46-4B20-4676-82E6-FD94097C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4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1F09-9EAC-409A-8EA7-F34633C9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AD0D9-495C-4250-B377-553235938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5FD75-ABD8-4EBA-B941-12B62CB1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307FB-9B7B-4C8E-86B1-1DF06CAE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FD831-96D3-4C0A-B378-D3B8700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A675-E781-49EF-90A4-3EC4A22B1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684C8-5CA0-4F11-A393-36B7FF603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C1E63-6B3E-4932-88D5-AC14A2DF8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C7AD2-6397-4C3C-BDAC-768E5E9E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18E42-7F27-459F-AFAE-5FAD1E91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0ACDD-F183-45AF-A592-C2EBFDA4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6AF5-BB0C-4C24-8508-67986B5C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D72F9-4687-4EF9-BD59-51D6B057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AD1DD-56A9-4B3F-AB30-E74BDB09C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0EF3E-0DEA-4E93-AEE8-B8F7189DF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C6B9E-EDCD-4C72-B3D3-C3C06D466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F4A4E-4113-4ECB-B673-242E5207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E30C5-5EFD-4C50-8213-52B7ACB0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D0E97-6ECD-4E4A-A9C2-42081DB6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0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7AE3-835D-4024-8C04-9A6D0D0B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4C208-5DA0-4FD1-A365-22037D09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E71DF-CFD1-44BA-BCA6-7E850678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BA582-B5FE-4B85-BA04-FC275109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F71AE-6712-4E97-A1B3-9B55DAB2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00ED3-DAAB-4753-8A24-E8FEAB01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CBA2-3BC5-4BE5-A218-6BDD38FA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9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0EE1-1D59-4EF8-BAD5-012B194A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ECB92-340C-46C3-A463-B3722D58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49888-8A20-4262-8608-9434B25FE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DA333-6BD4-40C1-9389-FF89B004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04F4F-0B08-4271-A5E4-DA55220E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C369B-D9A6-4894-8C18-F8043348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8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2627-E879-42DB-9C71-F6B98F82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42870-25D7-49F4-B9FB-8650C4843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8DF67-ECF6-4DFF-A6E6-F726098FD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14578-3DCA-45C9-86DC-41ABF2CC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DFBA1-D609-47CC-A825-B5202D9A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6173B-668A-4D0C-8121-FD7DA7F8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91C73-9908-4C82-A8CC-BB7E0EB0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12D72-7A5E-4015-B7CE-40A12BB94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EA6C-C7F0-4EB4-9533-A0E98CFFE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6E9A-47EB-4A29-B9D0-FF6DE7B488D2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E56BD-2386-4673-8B81-E6F51E4AF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88224-0C1A-44FE-98D7-B7F71481A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938E7-746B-49BE-86F5-7291F5D73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gcom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m.poemhunter.com/emily-dickinso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en.wikipedia.org/wiki/Attitude_chan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m.poemhunter.com/ifedayo-oshi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F707-25AA-4134-ABF1-002F0BB29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869" y="1214438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91785-9800-42FE-B6E3-E39D145556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tatic.pexels.com/photos/89693/pexels-photo-89693.jpeg">
            <a:extLst>
              <a:ext uri="{FF2B5EF4-FFF2-40B4-BE49-F238E27FC236}">
                <a16:creationId xmlns:a16="http://schemas.microsoft.com/office/drawing/2014/main" id="{8DF89427-083A-42C3-B04A-60449D15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61481-8F62-4AE2-9C44-C9EDBF782DBC}"/>
              </a:ext>
            </a:extLst>
          </p:cNvPr>
          <p:cNvSpPr txBox="1"/>
          <p:nvPr/>
        </p:nvSpPr>
        <p:spPr>
          <a:xfrm>
            <a:off x="1375955" y="253276"/>
            <a:ext cx="983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Shift </a:t>
            </a:r>
            <a:r>
              <a:rPr lang="en-US" sz="4000" b="1" dirty="0">
                <a:solidFill>
                  <a:schemeClr val="bg1"/>
                </a:solidFill>
              </a:rPr>
              <a:t>and Change: </a:t>
            </a:r>
            <a:r>
              <a:rPr lang="en-US" sz="4000" dirty="0">
                <a:solidFill>
                  <a:schemeClr val="bg1"/>
                </a:solidFill>
              </a:rPr>
              <a:t>Building Cities in the Rain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B2039-4637-40A0-853F-C203FA2C8A71}"/>
              </a:ext>
            </a:extLst>
          </p:cNvPr>
          <p:cNvSpPr txBox="1"/>
          <p:nvPr/>
        </p:nvSpPr>
        <p:spPr>
          <a:xfrm>
            <a:off x="7638505" y="5642749"/>
            <a:ext cx="3287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Peg Staeheli, PLA FASLA, LEED AP </a:t>
            </a:r>
          </a:p>
          <a:p>
            <a:r>
              <a:rPr lang="en-US" dirty="0" err="1">
                <a:solidFill>
                  <a:schemeClr val="bg1"/>
                </a:solidFill>
              </a:rPr>
              <a:t>MIG|SvR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hlinkClick r:id="rId3"/>
              </a:rPr>
              <a:t>www.migcom.com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January 31,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459F5-41F0-41DA-8A10-91776AC19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08" y="5839097"/>
            <a:ext cx="1181345" cy="10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8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D953-18A3-4FC8-90A5-CC675F660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4" y="223837"/>
            <a:ext cx="1112592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Anticipatory attitude change refers to </a:t>
            </a:r>
            <a:r>
              <a:rPr lang="en-US" sz="4000" dirty="0">
                <a:solidFill>
                  <a:srgbClr val="92D050"/>
                </a:solidFill>
              </a:rPr>
              <a:t>shifting</a:t>
            </a:r>
            <a:r>
              <a:rPr lang="en-US" sz="4000" dirty="0"/>
              <a:t> </a:t>
            </a:r>
            <a:r>
              <a:rPr lang="en-US" sz="3000" dirty="0"/>
              <a:t>or changing one’s expressed opinion </a:t>
            </a:r>
            <a:r>
              <a:rPr lang="en-US" dirty="0"/>
              <a:t>or attitude on a topic as a result of being </a:t>
            </a:r>
            <a:r>
              <a:rPr lang="en-US" sz="4000" dirty="0">
                <a:solidFill>
                  <a:srgbClr val="92D050"/>
                </a:solidFill>
              </a:rPr>
              <a:t>informed</a:t>
            </a:r>
            <a:r>
              <a:rPr lang="en-US" sz="4000" dirty="0"/>
              <a:t> </a:t>
            </a:r>
            <a:r>
              <a:rPr lang="en-US" dirty="0"/>
              <a:t>that one will be exposed to a message or communication on the topic. Thus, prior to receiving any aspect of the message itself, </a:t>
            </a:r>
            <a:r>
              <a:rPr lang="en-US" sz="4000" dirty="0">
                <a:solidFill>
                  <a:srgbClr val="92D050"/>
                </a:solidFill>
              </a:rPr>
              <a:t>people might adjust their opinions on a topic to be more positive</a:t>
            </a:r>
            <a:r>
              <a:rPr lang="en-US" dirty="0"/>
              <a:t>, negative, or neutral simply in anticipation of receiving a message. In other words, when you know someone is going to try to change your mind, </a:t>
            </a:r>
            <a:r>
              <a:rPr lang="en-US" sz="4000" dirty="0">
                <a:solidFill>
                  <a:srgbClr val="92D050"/>
                </a:solidFill>
              </a:rPr>
              <a:t>you may change it </a:t>
            </a:r>
            <a:r>
              <a:rPr lang="en-US" dirty="0"/>
              <a:t>some already in advance, before even hearing what that person has to say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542F47-9951-4DC0-84A8-EA6EF0DFC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1740" r="13980" b="47755"/>
          <a:stretch/>
        </p:blipFill>
        <p:spPr>
          <a:xfrm>
            <a:off x="3783874" y="4318631"/>
            <a:ext cx="7343472" cy="23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B145-303A-4F94-9B15-8D34683E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1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Me, change! Me, alter!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20AA-7514-418A-A1A2-B7D7C5FC6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0734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Then I will, when on the Everlasting Hill </a:t>
            </a:r>
            <a:br>
              <a:rPr lang="en-US" dirty="0"/>
            </a:br>
            <a:r>
              <a:rPr lang="en-US" dirty="0"/>
              <a:t>A Smaller Purple grows— </a:t>
            </a:r>
            <a:br>
              <a:rPr lang="en-US" dirty="0"/>
            </a:br>
            <a:r>
              <a:rPr lang="en-US" dirty="0"/>
              <a:t>At sunset, or a lesser glow </a:t>
            </a:r>
            <a:br>
              <a:rPr lang="en-US" dirty="0"/>
            </a:br>
            <a:r>
              <a:rPr lang="en-US" dirty="0"/>
              <a:t>Flickers upon Cordillera— </a:t>
            </a:r>
            <a:br>
              <a:rPr lang="en-US" dirty="0"/>
            </a:br>
            <a:r>
              <a:rPr lang="en-US" dirty="0"/>
              <a:t>At Day's superior close!</a:t>
            </a:r>
          </a:p>
          <a:p>
            <a:pPr marL="0" indent="0">
              <a:buNone/>
            </a:pPr>
            <a:r>
              <a:rPr lang="en-US" sz="1800" i="1" dirty="0">
                <a:hlinkClick r:id="rId2"/>
              </a:rPr>
              <a:t>by Emily Dickinson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EA649-1D6D-4E26-9CC0-B94BD3763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6" r="717" b="30900"/>
          <a:stretch/>
        </p:blipFill>
        <p:spPr>
          <a:xfrm>
            <a:off x="0" y="3556000"/>
            <a:ext cx="12214574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7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C2DE3-D963-410F-AF12-AB4E7C815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34988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The individual </a:t>
            </a:r>
            <a:r>
              <a:rPr lang="en-US" dirty="0"/>
              <a:t>does not necessarily experience changes in beliefs or evaluations of an attitude object, but rather </a:t>
            </a:r>
            <a:r>
              <a:rPr lang="en-US" sz="4000" dirty="0"/>
              <a:t>is influenced by the social outcomes of adopting a change in behavior.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The individual is also often aware that he or she </a:t>
            </a:r>
          </a:p>
          <a:p>
            <a:pPr marL="0" indent="0">
              <a:buNone/>
            </a:pPr>
            <a:r>
              <a:rPr lang="en-US" dirty="0"/>
              <a:t>is being urged to respond in a certain way.</a:t>
            </a:r>
          </a:p>
          <a:p>
            <a:pPr marL="0" indent="0">
              <a:buNone/>
            </a:pPr>
            <a:r>
              <a:rPr lang="en-US" sz="2000" u="sng" dirty="0">
                <a:hlinkClick r:id="rId2"/>
              </a:rPr>
              <a:t>Attitude change - Wikipedia</a:t>
            </a:r>
            <a:endParaRPr lang="en-US" sz="2000" b="1" dirty="0"/>
          </a:p>
          <a:p>
            <a:pPr marL="0" indent="0">
              <a:buNone/>
            </a:pPr>
            <a:r>
              <a:rPr lang="en-US" sz="2000" u="sng" dirty="0">
                <a:hlinkClick r:id="rId2"/>
              </a:rPr>
              <a:t>https://en.wikipedia.org/wiki/Attitude_change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31DC7-E576-4203-BF29-99A4ACFC9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 t="-406"/>
          <a:stretch/>
        </p:blipFill>
        <p:spPr>
          <a:xfrm>
            <a:off x="5565141" y="3798798"/>
            <a:ext cx="2334260" cy="273122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E32E4AB-0033-4FA8-AD3E-F9092FB88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-424" r="24986" b="13256"/>
          <a:stretch/>
        </p:blipFill>
        <p:spPr>
          <a:xfrm>
            <a:off x="8133115" y="2260600"/>
            <a:ext cx="3763419" cy="426942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5EC30A3-4CEB-406A-B2FB-C73251F90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58677" r="63612" b="24378"/>
          <a:stretch/>
        </p:blipFill>
        <p:spPr>
          <a:xfrm>
            <a:off x="10783560" y="5501324"/>
            <a:ext cx="1346688" cy="13335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B69A01E-8EA6-4B65-AE51-2DD6C9DC43C0}"/>
              </a:ext>
            </a:extLst>
          </p:cNvPr>
          <p:cNvSpPr/>
          <p:nvPr/>
        </p:nvSpPr>
        <p:spPr>
          <a:xfrm>
            <a:off x="7797800" y="5689600"/>
            <a:ext cx="939800" cy="2667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3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5AAA-07CF-4C39-90F2-F257368D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F1870D0-57CA-483E-A86B-CFFBE3DECC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4388" cy="66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9DCA36-D956-4479-8291-B7511A98FB6B}"/>
              </a:ext>
            </a:extLst>
          </p:cNvPr>
          <p:cNvSpPr txBox="1"/>
          <p:nvPr/>
        </p:nvSpPr>
        <p:spPr>
          <a:xfrm>
            <a:off x="6184900" y="365125"/>
            <a:ext cx="561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</a:rPr>
              <a:t>We are making progress!</a:t>
            </a:r>
          </a:p>
        </p:txBody>
      </p:sp>
    </p:spTree>
    <p:extLst>
      <p:ext uri="{BB962C8B-B14F-4D97-AF65-F5344CB8AC3E}">
        <p14:creationId xmlns:p14="http://schemas.microsoft.com/office/powerpoint/2010/main" val="394258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9F69-1B7E-47EE-BF54-3F19DED6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We will continue…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/>
              <a:t>Solving the stormwater problem through teamwork</a:t>
            </a:r>
            <a:br>
              <a:rPr lang="en-US" b="1" dirty="0"/>
            </a:br>
            <a:r>
              <a:rPr lang="en-US" sz="2000" dirty="0"/>
              <a:t>WSU</a:t>
            </a:r>
            <a:r>
              <a:rPr lang="en-US" b="1" dirty="0"/>
              <a:t> </a:t>
            </a:r>
            <a:r>
              <a:rPr lang="en-US" sz="2000" dirty="0"/>
              <a:t>April 14, 2016</a:t>
            </a:r>
            <a:r>
              <a:rPr lang="en-US" dirty="0"/>
              <a:t> </a:t>
            </a:r>
            <a:r>
              <a:rPr lang="en-US" sz="2000" dirty="0"/>
              <a:t>https://www.seattletimes.com/.../solving-the-stormwater-problem-through-teamwork/</a:t>
            </a:r>
          </a:p>
        </p:txBody>
      </p:sp>
      <p:pic>
        <p:nvPicPr>
          <p:cNvPr id="1026" name="Picture 2" descr="(Provided by Washington State University)">
            <a:extLst>
              <a:ext uri="{FF2B5EF4-FFF2-40B4-BE49-F238E27FC236}">
                <a16:creationId xmlns:a16="http://schemas.microsoft.com/office/drawing/2014/main" id="{8149A393-BD0E-40F1-8A57-569DC7ED47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7088"/>
            <a:ext cx="5756238" cy="43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7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0D885-8E5E-4421-A1FE-E902305A2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01" y="2967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will happen to change? </a:t>
            </a:r>
            <a:br>
              <a:rPr lang="en-US" dirty="0"/>
            </a:br>
            <a:r>
              <a:rPr lang="en-US" dirty="0"/>
              <a:t>Will change </a:t>
            </a:r>
            <a:r>
              <a:rPr lang="en-US" dirty="0" err="1"/>
              <a:t>change</a:t>
            </a:r>
            <a:r>
              <a:rPr lang="en-US" dirty="0"/>
              <a:t> as all things? </a:t>
            </a:r>
            <a:br>
              <a:rPr lang="en-US" dirty="0"/>
            </a:br>
            <a:r>
              <a:rPr lang="en-US" dirty="0"/>
              <a:t>Or will it develop immunity </a:t>
            </a:r>
            <a:br>
              <a:rPr lang="en-US" dirty="0"/>
            </a:br>
            <a:r>
              <a:rPr lang="en-US" dirty="0"/>
              <a:t>And embrace hypocrisy? </a:t>
            </a:r>
            <a:br>
              <a:rPr lang="en-US" dirty="0"/>
            </a:br>
            <a:r>
              <a:rPr lang="en-US" sz="4000" dirty="0">
                <a:solidFill>
                  <a:srgbClr val="92D050"/>
                </a:solidFill>
              </a:rPr>
              <a:t>Will change resist change </a:t>
            </a:r>
            <a:br>
              <a:rPr lang="en-US" sz="4000" dirty="0">
                <a:solidFill>
                  <a:srgbClr val="92D050"/>
                </a:solidFill>
              </a:rPr>
            </a:br>
            <a:r>
              <a:rPr lang="en-US" dirty="0"/>
              <a:t>And go against its doctrinaire? </a:t>
            </a:r>
            <a:br>
              <a:rPr lang="en-US" dirty="0"/>
            </a:br>
            <a:r>
              <a:rPr lang="en-US" dirty="0"/>
              <a:t>Why, will change </a:t>
            </a:r>
            <a:r>
              <a:rPr lang="en-US" dirty="0" err="1"/>
              <a:t>change</a:t>
            </a:r>
            <a:r>
              <a:rPr lang="en-US" dirty="0"/>
              <a:t> not </a:t>
            </a:r>
            <a:br>
              <a:rPr lang="en-US" dirty="0"/>
            </a:br>
            <a:r>
              <a:rPr lang="en-US" dirty="0"/>
              <a:t>Should nothing be permanent, even change? </a:t>
            </a:r>
            <a:br>
              <a:rPr lang="en-US" dirty="0"/>
            </a:br>
            <a:r>
              <a:rPr lang="en-US" dirty="0"/>
              <a:t>Since change is also a thing. </a:t>
            </a:r>
          </a:p>
          <a:p>
            <a:pPr marL="0" indent="0">
              <a:buNone/>
            </a:pPr>
            <a:r>
              <a:rPr lang="en-US" sz="1800" i="1" u="sng" dirty="0">
                <a:hlinkClick r:id="rId2"/>
              </a:rPr>
              <a:t>by </a:t>
            </a:r>
            <a:r>
              <a:rPr lang="en-US" sz="1800" i="1" u="sng" dirty="0" err="1">
                <a:hlinkClick r:id="rId2"/>
              </a:rPr>
              <a:t>ifedayo</a:t>
            </a:r>
            <a:r>
              <a:rPr lang="en-US" sz="1800" i="1" u="sng" dirty="0">
                <a:hlinkClick r:id="rId2"/>
              </a:rPr>
              <a:t> </a:t>
            </a:r>
            <a:r>
              <a:rPr lang="en-US" sz="1800" i="1" u="sng" dirty="0" err="1">
                <a:hlinkClick r:id="rId2"/>
              </a:rPr>
              <a:t>oshin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65E0A4E-6FE5-441C-8C2D-BC872EBC0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895" r="-3527" b="38945"/>
          <a:stretch/>
        </p:blipFill>
        <p:spPr>
          <a:xfrm>
            <a:off x="0" y="4648076"/>
            <a:ext cx="12675040" cy="3448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16F99-77E5-4CF5-A7F0-4EAF08019724}"/>
              </a:ext>
            </a:extLst>
          </p:cNvPr>
          <p:cNvSpPr txBox="1"/>
          <p:nvPr/>
        </p:nvSpPr>
        <p:spPr>
          <a:xfrm>
            <a:off x="6337520" y="4826000"/>
            <a:ext cx="575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Million More in Seattle-Tacoma-Bellevue by 2030</a:t>
            </a:r>
          </a:p>
        </p:txBody>
      </p:sp>
    </p:spTree>
    <p:extLst>
      <p:ext uri="{BB962C8B-B14F-4D97-AF65-F5344CB8AC3E}">
        <p14:creationId xmlns:p14="http://schemas.microsoft.com/office/powerpoint/2010/main" val="1673122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182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Me, change! Me, alter!</vt:lpstr>
      <vt:lpstr>PowerPoint Presentation</vt:lpstr>
      <vt:lpstr>PowerPoint Presentation</vt:lpstr>
      <vt:lpstr>We will continue… Solving the stormwater problem through teamwork WSU April 14, 2016 https://www.seattletimes.com/.../solving-the-stormwater-problem-through-teamwork/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 Staeheli</dc:creator>
  <cp:lastModifiedBy>Peg Staeheli</cp:lastModifiedBy>
  <cp:revision>21</cp:revision>
  <cp:lastPrinted>2018-01-31T05:12:00Z</cp:lastPrinted>
  <dcterms:created xsi:type="dcterms:W3CDTF">2018-01-31T01:10:22Z</dcterms:created>
  <dcterms:modified xsi:type="dcterms:W3CDTF">2018-01-31T05:34:44Z</dcterms:modified>
</cp:coreProperties>
</file>