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7" r:id="rId6"/>
    <p:sldId id="263" r:id="rId7"/>
    <p:sldId id="259" r:id="rId8"/>
    <p:sldId id="258" r:id="rId9"/>
    <p:sldId id="260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E54-09BA-4BEA-8BFB-BE6908C0078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F73-1F4C-43D9-8AD0-845D6C50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2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E54-09BA-4BEA-8BFB-BE6908C0078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F73-1F4C-43D9-8AD0-845D6C50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7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E54-09BA-4BEA-8BFB-BE6908C0078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F73-1F4C-43D9-8AD0-845D6C50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9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E54-09BA-4BEA-8BFB-BE6908C0078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F73-1F4C-43D9-8AD0-845D6C50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4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E54-09BA-4BEA-8BFB-BE6908C0078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F73-1F4C-43D9-8AD0-845D6C50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7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E54-09BA-4BEA-8BFB-BE6908C0078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F73-1F4C-43D9-8AD0-845D6C50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E54-09BA-4BEA-8BFB-BE6908C0078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F73-1F4C-43D9-8AD0-845D6C50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7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E54-09BA-4BEA-8BFB-BE6908C0078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F73-1F4C-43D9-8AD0-845D6C50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9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E54-09BA-4BEA-8BFB-BE6908C0078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F73-1F4C-43D9-8AD0-845D6C50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8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E54-09BA-4BEA-8BFB-BE6908C0078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F73-1F4C-43D9-8AD0-845D6C50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8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BE54-09BA-4BEA-8BFB-BE6908C0078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F73-1F4C-43D9-8AD0-845D6C50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1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BBE54-09BA-4BEA-8BFB-BE6908C00781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7DF73-1F4C-43D9-8AD0-845D6C509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79329745" TargetMode="External"/><Relationship Id="rId2" Type="http://schemas.openxmlformats.org/officeDocument/2006/relationships/hyperlink" Target="https://vimeo.com/27932975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7498" y="1513305"/>
            <a:ext cx="9144000" cy="2387600"/>
          </a:xfrm>
        </p:spPr>
        <p:txBody>
          <a:bodyPr/>
          <a:lstStyle/>
          <a:p>
            <a:r>
              <a:rPr lang="en-US" dirty="0" smtClean="0"/>
              <a:t>Shifting Paradigms to Save Salmon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498" y="4080393"/>
            <a:ext cx="9144000" cy="2416377"/>
          </a:xfrm>
        </p:spPr>
        <p:txBody>
          <a:bodyPr>
            <a:normAutofit/>
          </a:bodyPr>
          <a:lstStyle/>
          <a:p>
            <a:r>
              <a:rPr lang="en-US" dirty="0" smtClean="0"/>
              <a:t>By Valerie </a:t>
            </a:r>
            <a:r>
              <a:rPr lang="en-US" dirty="0" smtClean="0"/>
              <a:t>Streeter</a:t>
            </a:r>
          </a:p>
          <a:p>
            <a:r>
              <a:rPr lang="en-US" dirty="0"/>
              <a:t>a</a:t>
            </a:r>
            <a:r>
              <a:rPr lang="en-US" dirty="0" smtClean="0"/>
              <a:t>nd</a:t>
            </a:r>
          </a:p>
          <a:p>
            <a:r>
              <a:rPr lang="en-US" dirty="0" smtClean="0"/>
              <a:t>Kelly Finley</a:t>
            </a:r>
          </a:p>
          <a:p>
            <a:endParaRPr lang="en-US" dirty="0" smtClean="0"/>
          </a:p>
          <a:p>
            <a:r>
              <a:rPr lang="en-US" dirty="0" smtClean="0"/>
              <a:t>Tulalip Tribes Natural Resources</a:t>
            </a:r>
            <a:endParaRPr lang="en-US" dirty="0"/>
          </a:p>
        </p:txBody>
      </p:sp>
      <p:pic>
        <p:nvPicPr>
          <p:cNvPr id="6" name="Picture 3" descr="C:\Users\kfinley\Pictures\juvenile-salm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58" y="4247803"/>
            <a:ext cx="2775412" cy="208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TT Letterhea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63" y="837473"/>
            <a:ext cx="3640975" cy="11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8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a salmon life cycle game?</a:t>
            </a:r>
          </a:p>
          <a:p>
            <a:pPr marL="0" indent="0">
              <a:buNone/>
            </a:pP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Hands on learning – something hands on after every presentation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Needed a game that showed kids everything that stacks up against salmon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Fun is universal!</a:t>
            </a: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svr-file1\kfinley\private\Pictures\salmon pics\salmon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75" y="667729"/>
            <a:ext cx="8379911" cy="572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63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7" y="1482796"/>
            <a:ext cx="6889317" cy="4416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2674" y="325676"/>
            <a:ext cx="4584525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RULES</a:t>
            </a:r>
          </a:p>
          <a:p>
            <a:pPr algn="ctr"/>
            <a:endParaRPr lang="en-US" sz="1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Each play starts with rolling the dice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If you land on a </a:t>
            </a:r>
            <a:r>
              <a:rPr lang="en-US" b="1" dirty="0" smtClean="0">
                <a:solidFill>
                  <a:srgbClr val="38CC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b="1" dirty="0" smtClean="0"/>
              <a:t> SPOT, you are safe and stay there and it is the next players 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If you land on an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r>
              <a:rPr lang="en-US" b="1" dirty="0" smtClean="0"/>
              <a:t> or 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CORAL</a:t>
            </a:r>
            <a:r>
              <a:rPr lang="en-US" b="1" dirty="0" smtClean="0"/>
              <a:t> SPOT, you move to the dead salmon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When it comes back to your turn again, you must roll a 3 or a 5 to move BACK </a:t>
            </a:r>
            <a:r>
              <a:rPr lang="en-US" b="1" dirty="0"/>
              <a:t>TO THE CLOSEST </a:t>
            </a:r>
            <a:r>
              <a:rPr lang="en-US" b="1" dirty="0" smtClean="0"/>
              <a:t>BLUE </a:t>
            </a:r>
            <a:r>
              <a:rPr lang="en-US" b="1" dirty="0"/>
              <a:t>SPACE FROM WHERE YOU LANDED ON THE </a:t>
            </a:r>
            <a:r>
              <a:rPr lang="en-US" b="1" dirty="0" smtClean="0"/>
              <a:t>ORANGE or CORAL.  If you don’t roll a 3 or a 5, you stay on the dead salmon. BUT YOU </a:t>
            </a:r>
            <a:r>
              <a:rPr lang="en-US" b="1" dirty="0"/>
              <a:t>ONLY LOSE </a:t>
            </a:r>
            <a:r>
              <a:rPr lang="en-US" b="1" dirty="0" smtClean="0"/>
              <a:t>ONE TURN. When it comes back to your turn again you move to the BLUE space.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If you land on 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STEWARDSHIP CARD</a:t>
            </a:r>
            <a:r>
              <a:rPr lang="en-US" b="1" dirty="0" smtClean="0"/>
              <a:t>, you draw a card, read it aloud, and keep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 FIRST PLAYER TO COLLECT 3 STEWARDSHIP CARDS, WINS!</a:t>
            </a:r>
          </a:p>
        </p:txBody>
      </p:sp>
    </p:spTree>
    <p:extLst>
      <p:ext uri="{BB962C8B-B14F-4D97-AF65-F5344CB8AC3E}">
        <p14:creationId xmlns:p14="http://schemas.microsoft.com/office/powerpoint/2010/main" val="31418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</p:spPr>
        <p:txBody>
          <a:bodyPr/>
          <a:lstStyle/>
          <a:p>
            <a:r>
              <a:rPr lang="en-US" dirty="0" smtClean="0"/>
              <a:t>Best Management Practices (BMPs)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47" y="1825625"/>
            <a:ext cx="11662611" cy="50323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Post-Construction: </a:t>
            </a:r>
            <a:r>
              <a:rPr lang="en-US" sz="3200" dirty="0" smtClean="0"/>
              <a:t>more </a:t>
            </a:r>
            <a:r>
              <a:rPr lang="en-US" sz="3200" dirty="0" smtClean="0"/>
              <a:t>green, less gray</a:t>
            </a:r>
          </a:p>
          <a:p>
            <a:endParaRPr lang="en-US" sz="3200" dirty="0" smtClean="0"/>
          </a:p>
          <a:p>
            <a:r>
              <a:rPr lang="en-US" sz="3200" dirty="0" smtClean="0"/>
              <a:t>Pollution Prevention: Pick it up before the rain does…and, don’t forget SEPTIC SYSTEMS</a:t>
            </a:r>
          </a:p>
          <a:p>
            <a:endParaRPr lang="en-US" sz="3200" dirty="0" smtClean="0"/>
          </a:p>
          <a:p>
            <a:r>
              <a:rPr lang="en-US" sz="3200" dirty="0" smtClean="0"/>
              <a:t>Outreach: Homeowners, business, students, fishermen</a:t>
            </a:r>
          </a:p>
          <a:p>
            <a:endParaRPr lang="en-US" sz="3200" dirty="0" smtClean="0"/>
          </a:p>
          <a:p>
            <a:r>
              <a:rPr lang="en-US" sz="3200" dirty="0" smtClean="0"/>
              <a:t>Education: Why, where and how?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65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24294" y="327934"/>
            <a:ext cx="10515600" cy="1325563"/>
          </a:xfrm>
        </p:spPr>
        <p:txBody>
          <a:bodyPr/>
          <a:lstStyle/>
          <a:p>
            <a:pPr algn="r"/>
            <a:r>
              <a:rPr lang="en-US" dirty="0" smtClean="0"/>
              <a:t>Low Impact Development</a:t>
            </a:r>
            <a:endParaRPr lang="en-US" dirty="0"/>
          </a:p>
        </p:txBody>
      </p:sp>
      <p:pic>
        <p:nvPicPr>
          <p:cNvPr id="9" name="Picture 4" descr="U:\Projects\Low Impact Development\GIS day 2009 material\John Sam Lake - Minimize Clea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16" y="1653497"/>
            <a:ext cx="3550024" cy="2743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8499" y="1266636"/>
            <a:ext cx="330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Minimize Clearing</a:t>
            </a:r>
            <a:endParaRPr lang="en-US" dirty="0"/>
          </a:p>
        </p:txBody>
      </p:sp>
      <p:pic>
        <p:nvPicPr>
          <p:cNvPr id="11" name="Picture 10" descr="U:\Projects\Low Impact Development\GIS day 2009 material\Maplewood_pic_revi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156" y="1653497"/>
            <a:ext cx="3870426" cy="40532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82981" y="1284165"/>
            <a:ext cx="120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88414" y="1414767"/>
            <a:ext cx="278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Smaller catchment areas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89384" y="6392061"/>
            <a:ext cx="2754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Slowdown runoff to clean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88414" y="4414226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Infiltrate where possible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998" y="1784099"/>
            <a:ext cx="3745049" cy="244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mage result for slow down stormwater to clean check dam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1" y="4581363"/>
            <a:ext cx="2812563" cy="210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icture 2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55723" y="5129512"/>
            <a:ext cx="2028092" cy="152106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9067800" y="5079035"/>
            <a:ext cx="2291862" cy="168235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 flipV="1">
            <a:off x="9067800" y="5050384"/>
            <a:ext cx="2215275" cy="171100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6523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989" y="197226"/>
            <a:ext cx="10515600" cy="1325563"/>
          </a:xfrm>
        </p:spPr>
        <p:txBody>
          <a:bodyPr/>
          <a:lstStyle/>
          <a:p>
            <a:r>
              <a:rPr lang="en-US" dirty="0" smtClean="0"/>
              <a:t>Green infrastructure</a:t>
            </a:r>
            <a:endParaRPr lang="en-US" dirty="0"/>
          </a:p>
        </p:txBody>
      </p:sp>
      <p:pic>
        <p:nvPicPr>
          <p:cNvPr id="3" name="Picture 2" descr="\\naturalres\users\vstreeter\private\pictures\IMG_0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02" y="1215028"/>
            <a:ext cx="4321955" cy="3241467"/>
          </a:xfrm>
          <a:prstGeom prst="rect">
            <a:avLst/>
          </a:prstGeom>
          <a:noFill/>
        </p:spPr>
      </p:pic>
      <p:pic>
        <p:nvPicPr>
          <p:cNvPr id="4" name="Picture 3" descr="27th Ave Raingarden3.jpg"/>
          <p:cNvPicPr>
            <a:picLocks noChangeAspect="1"/>
          </p:cNvPicPr>
          <p:nvPr/>
        </p:nvPicPr>
        <p:blipFill>
          <a:blip r:embed="rId3" cstate="print"/>
          <a:srcRect l="8788" t="60000" r="43131" b="6666"/>
          <a:stretch>
            <a:fillRect/>
          </a:stretch>
        </p:blipFill>
        <p:spPr>
          <a:xfrm rot="16200000">
            <a:off x="3247706" y="3004333"/>
            <a:ext cx="3719400" cy="3985071"/>
          </a:xfrm>
          <a:prstGeom prst="rect">
            <a:avLst/>
          </a:prstGeom>
        </p:spPr>
      </p:pic>
      <p:pic>
        <p:nvPicPr>
          <p:cNvPr id="5" name="Picture 2" descr="\\naturalres\users\vstreeter\private\pictures\IMG_02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6274" y="1832200"/>
            <a:ext cx="3411706" cy="3326850"/>
          </a:xfrm>
          <a:prstGeom prst="rect">
            <a:avLst/>
          </a:prstGeom>
          <a:noFill/>
        </p:spPr>
      </p:pic>
      <p:pic>
        <p:nvPicPr>
          <p:cNvPr id="6" name="Picture 5" descr="U:\Projects\Low Impact Development\GIS day 2009 material\permeable_pave_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1253" y="197226"/>
            <a:ext cx="2159202" cy="29399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08781" y="5429869"/>
            <a:ext cx="198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Impermeable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281916" y="5429870"/>
            <a:ext cx="198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Permeable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95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Infrastructure (continued)</a:t>
            </a:r>
            <a:endParaRPr lang="en-US" dirty="0"/>
          </a:p>
        </p:txBody>
      </p:sp>
      <p:pic>
        <p:nvPicPr>
          <p:cNvPr id="3" name="Picture 2" descr="http://www.tulalipmail.com/exchange/vstreeter/Inbox/gree%20roof%20pics.EML/1_multipart_xF8FF_2_1.JPG/C58EA28C-18C0-4a97-9AF2-036E93DDAFB3/1.JPG?attach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7531" y="1384038"/>
            <a:ext cx="3863963" cy="2890307"/>
          </a:xfrm>
          <a:prstGeom prst="rect">
            <a:avLst/>
          </a:prstGeom>
          <a:noFill/>
        </p:spPr>
      </p:pic>
      <p:pic>
        <p:nvPicPr>
          <p:cNvPr id="4" name="Picture 4" descr="http://www.tulalipmail.com/exchange/vstreeter/Inbox/gree%20roof%20pics.EML/1_multipart_xF8FF_3_15.JPG/C58EA28C-18C0-4a97-9AF2-036E93DDAFB3/15.JPG?attac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7531" y="3967695"/>
            <a:ext cx="3863963" cy="2890305"/>
          </a:xfrm>
          <a:prstGeom prst="rect">
            <a:avLst/>
          </a:prstGeom>
          <a:noFill/>
        </p:spPr>
      </p:pic>
      <p:pic>
        <p:nvPicPr>
          <p:cNvPr id="5" name="Picture 4" descr="IMG_3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515" y="2222239"/>
            <a:ext cx="4654549" cy="34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4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78" y="711055"/>
            <a:ext cx="10515600" cy="1325563"/>
          </a:xfrm>
        </p:spPr>
        <p:txBody>
          <a:bodyPr/>
          <a:lstStyle/>
          <a:p>
            <a:r>
              <a:rPr lang="en-US" dirty="0" smtClean="0"/>
              <a:t>Improve Pollution Prevention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778" y="2301557"/>
            <a:ext cx="10058400" cy="33915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Marina Best Management Practices – gasoline transfer, bilge pumping, waste management</a:t>
            </a:r>
          </a:p>
          <a:p>
            <a:endParaRPr lang="en-US" dirty="0" smtClean="0"/>
          </a:p>
          <a:p>
            <a:r>
              <a:rPr lang="en-US" dirty="0" smtClean="0"/>
              <a:t>Spill Response Stations</a:t>
            </a:r>
          </a:p>
          <a:p>
            <a:endParaRPr lang="en-US" dirty="0" smtClean="0"/>
          </a:p>
          <a:p>
            <a:r>
              <a:rPr lang="en-US" dirty="0" smtClean="0"/>
              <a:t>Hazardous Waste Disposal</a:t>
            </a:r>
          </a:p>
          <a:p>
            <a:endParaRPr lang="en-US" dirty="0" smtClean="0"/>
          </a:p>
          <a:p>
            <a:r>
              <a:rPr lang="en-US" dirty="0" smtClean="0"/>
              <a:t>Bilge water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78" y="3038302"/>
            <a:ext cx="3995651" cy="2996738"/>
          </a:xfrm>
          <a:prstGeom prst="rect">
            <a:avLst/>
          </a:prstGeom>
        </p:spPr>
      </p:pic>
      <p:pic>
        <p:nvPicPr>
          <p:cNvPr id="5" name="Picture 4" descr="C:\Users\vstreeter\AppData\Local\Microsoft\Windows\Temporary Internet Files\Content.Word\WP_20141216_0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81" y="349134"/>
            <a:ext cx="2787534" cy="1687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0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messages depending on group: fishermen, homeowners, businesses, construction managers/workers, high school students, grade school students, etc.</a:t>
            </a:r>
          </a:p>
          <a:p>
            <a:endParaRPr lang="en-US" dirty="0"/>
          </a:p>
          <a:p>
            <a:r>
              <a:rPr lang="en-US" dirty="0"/>
              <a:t>Public Service Announcements (PSAs) on Tulalip TV</a:t>
            </a:r>
          </a:p>
          <a:p>
            <a:pPr lvl="1"/>
            <a:r>
              <a:rPr lang="en-US" dirty="0"/>
              <a:t>Pharmaceutical </a:t>
            </a:r>
            <a:r>
              <a:rPr lang="en-US" dirty="0" smtClean="0"/>
              <a:t>disposal 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vimeo.com/279329755</a:t>
            </a:r>
            <a:endParaRPr lang="en-US" dirty="0"/>
          </a:p>
          <a:p>
            <a:pPr lvl="1"/>
            <a:r>
              <a:rPr lang="en-US" dirty="0"/>
              <a:t>Watershed pollution adds up to </a:t>
            </a:r>
            <a:r>
              <a:rPr lang="en-US" dirty="0" smtClean="0"/>
              <a:t>problems  </a:t>
            </a: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vimeo.com/279329745</a:t>
            </a:r>
            <a:endParaRPr lang="en-US" dirty="0"/>
          </a:p>
          <a:p>
            <a:pPr lvl="1"/>
            <a:r>
              <a:rPr lang="en-US" dirty="0"/>
              <a:t>Are you going to pick that up? (pet waste)</a:t>
            </a:r>
          </a:p>
          <a:p>
            <a:pPr lvl="1"/>
            <a:r>
              <a:rPr lang="en-US" dirty="0"/>
              <a:t>Butts McGee (cigarette butt pollution)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24" y="697138"/>
            <a:ext cx="10515600" cy="1325563"/>
          </a:xfrm>
        </p:spPr>
        <p:txBody>
          <a:bodyPr/>
          <a:lstStyle/>
          <a:p>
            <a:r>
              <a:rPr lang="en-US" dirty="0" smtClean="0"/>
              <a:t>The best BMP that beats every other BMP!</a:t>
            </a:r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033008" y="3566362"/>
            <a:ext cx="2144102" cy="560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Waste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707691" y="4352540"/>
            <a:ext cx="5157787" cy="2505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Stormwater is a type of wastewater.</a:t>
            </a:r>
          </a:p>
          <a:p>
            <a:r>
              <a:rPr lang="en-US" smtClean="0"/>
              <a:t>Move it off site.</a:t>
            </a:r>
            <a:endParaRPr lang="en-US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6040103" y="3528628"/>
            <a:ext cx="5183188" cy="560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Resource</a:t>
            </a:r>
            <a:endParaRPr lang="en-US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6040103" y="4352540"/>
            <a:ext cx="5183188" cy="2505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Stormwater is a valuable resource.</a:t>
            </a:r>
          </a:p>
          <a:p>
            <a:r>
              <a:rPr lang="en-US" dirty="0" smtClean="0"/>
              <a:t>Reuse it for irrigation, hydrology for wetlands and streams, aquifer recharge.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95291" y="3479331"/>
            <a:ext cx="74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vs.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37167" y="2356927"/>
            <a:ext cx="785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way we think about Stormwater.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43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23" y="786145"/>
            <a:ext cx="10515600" cy="1325563"/>
          </a:xfrm>
        </p:spPr>
        <p:txBody>
          <a:bodyPr/>
          <a:lstStyle/>
          <a:p>
            <a:r>
              <a:rPr lang="en-US" dirty="0" smtClean="0"/>
              <a:t>The power of stormwater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962" y="2353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Changing paradigms in how we manage stormwater can improve:</a:t>
            </a:r>
          </a:p>
          <a:p>
            <a:r>
              <a:rPr lang="en-US" dirty="0" smtClean="0"/>
              <a:t>Water quality</a:t>
            </a:r>
          </a:p>
          <a:p>
            <a:r>
              <a:rPr lang="en-US" dirty="0" smtClean="0"/>
              <a:t>Water quantity</a:t>
            </a:r>
          </a:p>
          <a:p>
            <a:r>
              <a:rPr lang="en-US" dirty="0" smtClean="0"/>
              <a:t>Aquifer recharge</a:t>
            </a:r>
          </a:p>
          <a:p>
            <a:r>
              <a:rPr lang="en-US" dirty="0" smtClean="0"/>
              <a:t>Land cover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 ways that will benefit salmon recovery.</a:t>
            </a:r>
            <a:endParaRPr lang="en-US" dirty="0"/>
          </a:p>
        </p:txBody>
      </p:sp>
      <p:pic>
        <p:nvPicPr>
          <p:cNvPr id="5" name="Picture 2" descr="T:\kfinley\Public\salmon\Ch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58" y="3048000"/>
            <a:ext cx="4700168" cy="332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finley\Pictures\05livestreameg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47" y="676932"/>
            <a:ext cx="1945351" cy="154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568_NaturalResources_BOD_Presentation_Templat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21568_NaturalResources_BOD_Presentation_Template2</Template>
  <TotalTime>1398</TotalTime>
  <Words>446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21568_NaturalResources_BOD_Presentation_Template2</vt:lpstr>
      <vt:lpstr>Shifting Paradigms to Save Salmon</vt:lpstr>
      <vt:lpstr>Best Management Practices (BMPs)</vt:lpstr>
      <vt:lpstr>Low Impact Development</vt:lpstr>
      <vt:lpstr>Green infrastructure</vt:lpstr>
      <vt:lpstr>Green Infrastructure (continued)</vt:lpstr>
      <vt:lpstr>Improve Pollution Prevention </vt:lpstr>
      <vt:lpstr>Outreach</vt:lpstr>
      <vt:lpstr>The best BMP that beats every other BMP!</vt:lpstr>
      <vt:lpstr>The power of stormwater management</vt:lpstr>
      <vt:lpstr>Education</vt:lpstr>
      <vt:lpstr>PowerPoint Presentation</vt:lpstr>
      <vt:lpstr>PowerPoint Presentation</vt:lpstr>
    </vt:vector>
  </TitlesOfParts>
  <Company>The Tulalip Tribes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Shifting Paradigms to Save Salmon</dc:title>
  <dc:creator>Valerie Streeter</dc:creator>
  <cp:lastModifiedBy>Valerie Streeter</cp:lastModifiedBy>
  <cp:revision>15</cp:revision>
  <dcterms:created xsi:type="dcterms:W3CDTF">2018-09-17T18:50:57Z</dcterms:created>
  <dcterms:modified xsi:type="dcterms:W3CDTF">2018-09-20T15:37:27Z</dcterms:modified>
</cp:coreProperties>
</file>