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26.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84.xml" ContentType="application/vnd.openxmlformats-officedocument.presentationml.slide+xml"/>
  <Override PartName="/ppt/slides/slide89.xml" ContentType="application/vnd.openxmlformats-officedocument.presentationml.slide+xml"/>
  <Override PartName="/ppt/slides/slide8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8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6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68.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5.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09.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82.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74.xml" ContentType="application/vnd.openxmlformats-officedocument.presentationml.notesSlide+xml"/>
  <Override PartName="/ppt/notesSlides/notesSlide77.xml" ContentType="application/vnd.openxmlformats-officedocument.presentationml.notesSlide+xml"/>
  <Override PartName="/ppt/notesSlides/notesSlide7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7" r:id="rId2"/>
  </p:sldMasterIdLst>
  <p:notesMasterIdLst>
    <p:notesMasterId r:id="rId119"/>
  </p:notesMasterIdLst>
  <p:sldIdLst>
    <p:sldId id="256" r:id="rId3"/>
    <p:sldId id="349" r:id="rId4"/>
    <p:sldId id="356" r:id="rId5"/>
    <p:sldId id="317" r:id="rId6"/>
    <p:sldId id="258" r:id="rId7"/>
    <p:sldId id="382" r:id="rId8"/>
    <p:sldId id="257" r:id="rId9"/>
    <p:sldId id="327" r:id="rId10"/>
    <p:sldId id="330" r:id="rId11"/>
    <p:sldId id="331" r:id="rId12"/>
    <p:sldId id="259" r:id="rId13"/>
    <p:sldId id="265" r:id="rId14"/>
    <p:sldId id="332" r:id="rId15"/>
    <p:sldId id="260" r:id="rId16"/>
    <p:sldId id="261" r:id="rId17"/>
    <p:sldId id="266" r:id="rId18"/>
    <p:sldId id="298" r:id="rId19"/>
    <p:sldId id="262" r:id="rId20"/>
    <p:sldId id="273" r:id="rId21"/>
    <p:sldId id="350" r:id="rId22"/>
    <p:sldId id="272" r:id="rId23"/>
    <p:sldId id="271" r:id="rId24"/>
    <p:sldId id="267" r:id="rId25"/>
    <p:sldId id="263" r:id="rId26"/>
    <p:sldId id="274" r:id="rId27"/>
    <p:sldId id="351" r:id="rId28"/>
    <p:sldId id="264" r:id="rId29"/>
    <p:sldId id="329" r:id="rId30"/>
    <p:sldId id="275" r:id="rId31"/>
    <p:sldId id="299" r:id="rId32"/>
    <p:sldId id="276" r:id="rId33"/>
    <p:sldId id="277" r:id="rId34"/>
    <p:sldId id="269" r:id="rId35"/>
    <p:sldId id="333" r:id="rId36"/>
    <p:sldId id="368" r:id="rId37"/>
    <p:sldId id="278" r:id="rId38"/>
    <p:sldId id="279" r:id="rId39"/>
    <p:sldId id="281" r:id="rId40"/>
    <p:sldId id="369" r:id="rId41"/>
    <p:sldId id="280" r:id="rId42"/>
    <p:sldId id="352" r:id="rId43"/>
    <p:sldId id="282" r:id="rId44"/>
    <p:sldId id="353" r:id="rId45"/>
    <p:sldId id="283" r:id="rId46"/>
    <p:sldId id="284" r:id="rId47"/>
    <p:sldId id="285" r:id="rId48"/>
    <p:sldId id="286" r:id="rId49"/>
    <p:sldId id="287" r:id="rId50"/>
    <p:sldId id="354" r:id="rId51"/>
    <p:sldId id="370" r:id="rId52"/>
    <p:sldId id="328" r:id="rId53"/>
    <p:sldId id="288" r:id="rId54"/>
    <p:sldId id="291" r:id="rId55"/>
    <p:sldId id="289" r:id="rId56"/>
    <p:sldId id="290" r:id="rId57"/>
    <p:sldId id="308" r:id="rId58"/>
    <p:sldId id="371" r:id="rId59"/>
    <p:sldId id="292" r:id="rId60"/>
    <p:sldId id="293" r:id="rId61"/>
    <p:sldId id="294" r:id="rId62"/>
    <p:sldId id="295" r:id="rId63"/>
    <p:sldId id="296" r:id="rId64"/>
    <p:sldId id="304" r:id="rId65"/>
    <p:sldId id="372" r:id="rId66"/>
    <p:sldId id="297" r:id="rId67"/>
    <p:sldId id="303" r:id="rId68"/>
    <p:sldId id="300" r:id="rId69"/>
    <p:sldId id="374" r:id="rId70"/>
    <p:sldId id="301" r:id="rId71"/>
    <p:sldId id="302" r:id="rId72"/>
    <p:sldId id="373" r:id="rId73"/>
    <p:sldId id="334" r:id="rId74"/>
    <p:sldId id="305" r:id="rId75"/>
    <p:sldId id="306" r:id="rId76"/>
    <p:sldId id="307" r:id="rId77"/>
    <p:sldId id="309" r:id="rId78"/>
    <p:sldId id="310" r:id="rId79"/>
    <p:sldId id="312" r:id="rId80"/>
    <p:sldId id="335" r:id="rId81"/>
    <p:sldId id="311" r:id="rId82"/>
    <p:sldId id="313" r:id="rId83"/>
    <p:sldId id="375" r:id="rId84"/>
    <p:sldId id="319" r:id="rId85"/>
    <p:sldId id="321" r:id="rId86"/>
    <p:sldId id="323" r:id="rId87"/>
    <p:sldId id="320" r:id="rId88"/>
    <p:sldId id="347" r:id="rId89"/>
    <p:sldId id="322" r:id="rId90"/>
    <p:sldId id="325" r:id="rId91"/>
    <p:sldId id="336" r:id="rId92"/>
    <p:sldId id="337" r:id="rId93"/>
    <p:sldId id="339" r:id="rId94"/>
    <p:sldId id="340" r:id="rId95"/>
    <p:sldId id="341" r:id="rId96"/>
    <p:sldId id="342" r:id="rId97"/>
    <p:sldId id="343" r:id="rId98"/>
    <p:sldId id="344" r:id="rId99"/>
    <p:sldId id="345" r:id="rId100"/>
    <p:sldId id="316" r:id="rId101"/>
    <p:sldId id="348" r:id="rId102"/>
    <p:sldId id="376" r:id="rId103"/>
    <p:sldId id="355" r:id="rId104"/>
    <p:sldId id="367" r:id="rId105"/>
    <p:sldId id="318" r:id="rId106"/>
    <p:sldId id="365" r:id="rId107"/>
    <p:sldId id="357" r:id="rId108"/>
    <p:sldId id="361" r:id="rId109"/>
    <p:sldId id="377" r:id="rId110"/>
    <p:sldId id="378" r:id="rId111"/>
    <p:sldId id="366" r:id="rId112"/>
    <p:sldId id="358" r:id="rId113"/>
    <p:sldId id="360" r:id="rId114"/>
    <p:sldId id="379" r:id="rId115"/>
    <p:sldId id="315" r:id="rId116"/>
    <p:sldId id="381" r:id="rId117"/>
    <p:sldId id="363" r:id="rId1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338" y="84"/>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customXml" Target="../customXml/item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125"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0DB817-7AE6-46D6-AE2C-BFC6EFE559A1}" type="datetimeFigureOut">
              <a:rPr lang="en-US" smtClean="0"/>
              <a:t>3/4/2020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AE2CC7-D64E-4682-9516-0EC4E511FC69}" type="slidenum">
              <a:rPr lang="en-US" smtClean="0"/>
              <a:t>‹#›</a:t>
            </a:fld>
            <a:endParaRPr lang="en-US" dirty="0"/>
          </a:p>
        </p:txBody>
      </p:sp>
    </p:spTree>
    <p:extLst>
      <p:ext uri="{BB962C8B-B14F-4D97-AF65-F5344CB8AC3E}">
        <p14:creationId xmlns:p14="http://schemas.microsoft.com/office/powerpoint/2010/main" val="5412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a:t>
            </a:fld>
            <a:endParaRPr lang="en-US" dirty="0"/>
          </a:p>
        </p:txBody>
      </p:sp>
    </p:spTree>
    <p:extLst>
      <p:ext uri="{BB962C8B-B14F-4D97-AF65-F5344CB8AC3E}">
        <p14:creationId xmlns:p14="http://schemas.microsoft.com/office/powerpoint/2010/main" val="7743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a:t>
            </a:fld>
            <a:endParaRPr lang="en-US" dirty="0"/>
          </a:p>
        </p:txBody>
      </p:sp>
    </p:spTree>
    <p:extLst>
      <p:ext uri="{BB962C8B-B14F-4D97-AF65-F5344CB8AC3E}">
        <p14:creationId xmlns:p14="http://schemas.microsoft.com/office/powerpoint/2010/main" val="5749246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101</a:t>
            </a:fld>
            <a:endParaRPr lang="en-US" dirty="0"/>
          </a:p>
        </p:txBody>
      </p:sp>
    </p:spTree>
    <p:extLst>
      <p:ext uri="{BB962C8B-B14F-4D97-AF65-F5344CB8AC3E}">
        <p14:creationId xmlns:p14="http://schemas.microsoft.com/office/powerpoint/2010/main" val="29893981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102</a:t>
            </a:fld>
            <a:endParaRPr lang="en-US" dirty="0"/>
          </a:p>
        </p:txBody>
      </p:sp>
    </p:spTree>
    <p:extLst>
      <p:ext uri="{BB962C8B-B14F-4D97-AF65-F5344CB8AC3E}">
        <p14:creationId xmlns:p14="http://schemas.microsoft.com/office/powerpoint/2010/main" val="34642534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103</a:t>
            </a:fld>
            <a:endParaRPr lang="en-US" dirty="0"/>
          </a:p>
        </p:txBody>
      </p:sp>
    </p:spTree>
    <p:extLst>
      <p:ext uri="{BB962C8B-B14F-4D97-AF65-F5344CB8AC3E}">
        <p14:creationId xmlns:p14="http://schemas.microsoft.com/office/powerpoint/2010/main" val="19184317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104</a:t>
            </a:fld>
            <a:endParaRPr lang="en-US" dirty="0"/>
          </a:p>
        </p:txBody>
      </p:sp>
    </p:spTree>
    <p:extLst>
      <p:ext uri="{BB962C8B-B14F-4D97-AF65-F5344CB8AC3E}">
        <p14:creationId xmlns:p14="http://schemas.microsoft.com/office/powerpoint/2010/main" val="29780778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105</a:t>
            </a:fld>
            <a:endParaRPr lang="en-US" dirty="0"/>
          </a:p>
        </p:txBody>
      </p:sp>
    </p:spTree>
    <p:extLst>
      <p:ext uri="{BB962C8B-B14F-4D97-AF65-F5344CB8AC3E}">
        <p14:creationId xmlns:p14="http://schemas.microsoft.com/office/powerpoint/2010/main" val="39931201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 Before Ask First Questions.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106</a:t>
            </a:fld>
            <a:endParaRPr lang="en-US" dirty="0"/>
          </a:p>
        </p:txBody>
      </p:sp>
    </p:spTree>
    <p:extLst>
      <p:ext uri="{BB962C8B-B14F-4D97-AF65-F5344CB8AC3E}">
        <p14:creationId xmlns:p14="http://schemas.microsoft.com/office/powerpoint/2010/main" val="28375366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30-45 Minutes for This Exercise – Again about 15 minutes before ask first questions.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107</a:t>
            </a:fld>
            <a:endParaRPr lang="en-US" dirty="0"/>
          </a:p>
        </p:txBody>
      </p:sp>
    </p:spTree>
    <p:extLst>
      <p:ext uri="{BB962C8B-B14F-4D97-AF65-F5344CB8AC3E}">
        <p14:creationId xmlns:p14="http://schemas.microsoft.com/office/powerpoint/2010/main" val="28048344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108</a:t>
            </a:fld>
            <a:endParaRPr lang="en-US" dirty="0"/>
          </a:p>
        </p:txBody>
      </p:sp>
    </p:spTree>
    <p:extLst>
      <p:ext uri="{BB962C8B-B14F-4D97-AF65-F5344CB8AC3E}">
        <p14:creationId xmlns:p14="http://schemas.microsoft.com/office/powerpoint/2010/main" val="23519763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109</a:t>
            </a:fld>
            <a:endParaRPr lang="en-US" dirty="0"/>
          </a:p>
        </p:txBody>
      </p:sp>
    </p:spTree>
    <p:extLst>
      <p:ext uri="{BB962C8B-B14F-4D97-AF65-F5344CB8AC3E}">
        <p14:creationId xmlns:p14="http://schemas.microsoft.com/office/powerpoint/2010/main" val="10970782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here is to have someone go</a:t>
            </a:r>
            <a:r>
              <a:rPr lang="en-US" baseline="0" dirty="0" smtClean="0"/>
              <a:t> through MR #5 for the plat and talk about if they have enough information.</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110</a:t>
            </a:fld>
            <a:endParaRPr lang="en-US" dirty="0"/>
          </a:p>
        </p:txBody>
      </p:sp>
    </p:spTree>
    <p:extLst>
      <p:ext uri="{BB962C8B-B14F-4D97-AF65-F5344CB8AC3E}">
        <p14:creationId xmlns:p14="http://schemas.microsoft.com/office/powerpoint/2010/main" val="296092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12</a:t>
            </a:fld>
            <a:endParaRPr lang="en-US" dirty="0"/>
          </a:p>
        </p:txBody>
      </p:sp>
    </p:spTree>
    <p:extLst>
      <p:ext uri="{BB962C8B-B14F-4D97-AF65-F5344CB8AC3E}">
        <p14:creationId xmlns:p14="http://schemas.microsoft.com/office/powerpoint/2010/main" val="11012257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10 minutes.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111</a:t>
            </a:fld>
            <a:endParaRPr lang="en-US" dirty="0"/>
          </a:p>
        </p:txBody>
      </p:sp>
    </p:spTree>
    <p:extLst>
      <p:ext uri="{BB962C8B-B14F-4D97-AF65-F5344CB8AC3E}">
        <p14:creationId xmlns:p14="http://schemas.microsoft.com/office/powerpoint/2010/main" val="1583215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Minutes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112</a:t>
            </a:fld>
            <a:endParaRPr lang="en-US" dirty="0"/>
          </a:p>
        </p:txBody>
      </p:sp>
    </p:spTree>
    <p:extLst>
      <p:ext uri="{BB962C8B-B14F-4D97-AF65-F5344CB8AC3E}">
        <p14:creationId xmlns:p14="http://schemas.microsoft.com/office/powerpoint/2010/main" val="10415711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113</a:t>
            </a:fld>
            <a:endParaRPr lang="en-US" dirty="0"/>
          </a:p>
        </p:txBody>
      </p:sp>
    </p:spTree>
    <p:extLst>
      <p:ext uri="{BB962C8B-B14F-4D97-AF65-F5344CB8AC3E}">
        <p14:creationId xmlns:p14="http://schemas.microsoft.com/office/powerpoint/2010/main" val="8766364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 or so</a:t>
            </a:r>
            <a:r>
              <a:rPr lang="en-US" baseline="0" dirty="0" smtClean="0"/>
              <a:t> - just wrap up slides after this.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114</a:t>
            </a:fld>
            <a:endParaRPr lang="en-US" dirty="0"/>
          </a:p>
        </p:txBody>
      </p:sp>
    </p:spTree>
    <p:extLst>
      <p:ext uri="{BB962C8B-B14F-4D97-AF65-F5344CB8AC3E}">
        <p14:creationId xmlns:p14="http://schemas.microsoft.com/office/powerpoint/2010/main" val="4459604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115</a:t>
            </a:fld>
            <a:endParaRPr lang="en-US" dirty="0"/>
          </a:p>
        </p:txBody>
      </p:sp>
    </p:spTree>
    <p:extLst>
      <p:ext uri="{BB962C8B-B14F-4D97-AF65-F5344CB8AC3E}">
        <p14:creationId xmlns:p14="http://schemas.microsoft.com/office/powerpoint/2010/main" val="30484077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116</a:t>
            </a:fld>
            <a:endParaRPr lang="en-US" dirty="0"/>
          </a:p>
        </p:txBody>
      </p:sp>
    </p:spTree>
    <p:extLst>
      <p:ext uri="{BB962C8B-B14F-4D97-AF65-F5344CB8AC3E}">
        <p14:creationId xmlns:p14="http://schemas.microsoft.com/office/powerpoint/2010/main" val="166286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13</a:t>
            </a:fld>
            <a:endParaRPr lang="en-US" dirty="0"/>
          </a:p>
        </p:txBody>
      </p:sp>
    </p:spTree>
    <p:extLst>
      <p:ext uri="{BB962C8B-B14F-4D97-AF65-F5344CB8AC3E}">
        <p14:creationId xmlns:p14="http://schemas.microsoft.com/office/powerpoint/2010/main" val="30206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14</a:t>
            </a:fld>
            <a:endParaRPr lang="en-US" dirty="0"/>
          </a:p>
        </p:txBody>
      </p:sp>
    </p:spTree>
    <p:extLst>
      <p:ext uri="{BB962C8B-B14F-4D97-AF65-F5344CB8AC3E}">
        <p14:creationId xmlns:p14="http://schemas.microsoft.com/office/powerpoint/2010/main" val="27899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15</a:t>
            </a:fld>
            <a:endParaRPr lang="en-US" dirty="0"/>
          </a:p>
        </p:txBody>
      </p:sp>
    </p:spTree>
    <p:extLst>
      <p:ext uri="{BB962C8B-B14F-4D97-AF65-F5344CB8AC3E}">
        <p14:creationId xmlns:p14="http://schemas.microsoft.com/office/powerpoint/2010/main" val="391563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16</a:t>
            </a:fld>
            <a:endParaRPr lang="en-US" dirty="0"/>
          </a:p>
        </p:txBody>
      </p:sp>
    </p:spTree>
    <p:extLst>
      <p:ext uri="{BB962C8B-B14F-4D97-AF65-F5344CB8AC3E}">
        <p14:creationId xmlns:p14="http://schemas.microsoft.com/office/powerpoint/2010/main" val="380255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17</a:t>
            </a:fld>
            <a:endParaRPr lang="en-US" dirty="0"/>
          </a:p>
        </p:txBody>
      </p:sp>
    </p:spTree>
    <p:extLst>
      <p:ext uri="{BB962C8B-B14F-4D97-AF65-F5344CB8AC3E}">
        <p14:creationId xmlns:p14="http://schemas.microsoft.com/office/powerpoint/2010/main" val="194988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18</a:t>
            </a:fld>
            <a:endParaRPr lang="en-US" dirty="0"/>
          </a:p>
        </p:txBody>
      </p:sp>
    </p:spTree>
    <p:extLst>
      <p:ext uri="{BB962C8B-B14F-4D97-AF65-F5344CB8AC3E}">
        <p14:creationId xmlns:p14="http://schemas.microsoft.com/office/powerpoint/2010/main" val="79663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19</a:t>
            </a:fld>
            <a:endParaRPr lang="en-US" dirty="0"/>
          </a:p>
        </p:txBody>
      </p:sp>
    </p:spTree>
    <p:extLst>
      <p:ext uri="{BB962C8B-B14F-4D97-AF65-F5344CB8AC3E}">
        <p14:creationId xmlns:p14="http://schemas.microsoft.com/office/powerpoint/2010/main" val="316895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20</a:t>
            </a:fld>
            <a:endParaRPr lang="en-US" dirty="0"/>
          </a:p>
        </p:txBody>
      </p:sp>
    </p:spTree>
    <p:extLst>
      <p:ext uri="{BB962C8B-B14F-4D97-AF65-F5344CB8AC3E}">
        <p14:creationId xmlns:p14="http://schemas.microsoft.com/office/powerpoint/2010/main" val="1196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a:t>
            </a:fld>
            <a:endParaRPr lang="en-US" dirty="0"/>
          </a:p>
        </p:txBody>
      </p:sp>
    </p:spTree>
    <p:extLst>
      <p:ext uri="{BB962C8B-B14F-4D97-AF65-F5344CB8AC3E}">
        <p14:creationId xmlns:p14="http://schemas.microsoft.com/office/powerpoint/2010/main" val="14984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21</a:t>
            </a:fld>
            <a:endParaRPr lang="en-US" dirty="0"/>
          </a:p>
        </p:txBody>
      </p:sp>
    </p:spTree>
    <p:extLst>
      <p:ext uri="{BB962C8B-B14F-4D97-AF65-F5344CB8AC3E}">
        <p14:creationId xmlns:p14="http://schemas.microsoft.com/office/powerpoint/2010/main" val="370863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for determining Redevelopment</a:t>
            </a:r>
            <a:r>
              <a:rPr lang="en-US" baseline="0" dirty="0" smtClean="0"/>
              <a:t> Requirements and for Water Quality Type.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22</a:t>
            </a:fld>
            <a:endParaRPr lang="en-US" dirty="0"/>
          </a:p>
        </p:txBody>
      </p:sp>
    </p:spTree>
    <p:extLst>
      <p:ext uri="{BB962C8B-B14F-4D97-AF65-F5344CB8AC3E}">
        <p14:creationId xmlns:p14="http://schemas.microsoft.com/office/powerpoint/2010/main" val="81642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23</a:t>
            </a:fld>
            <a:endParaRPr lang="en-US" dirty="0"/>
          </a:p>
        </p:txBody>
      </p:sp>
    </p:spTree>
    <p:extLst>
      <p:ext uri="{BB962C8B-B14F-4D97-AF65-F5344CB8AC3E}">
        <p14:creationId xmlns:p14="http://schemas.microsoft.com/office/powerpoint/2010/main" val="141103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Requirements apply</a:t>
            </a:r>
            <a:r>
              <a:rPr lang="en-US" baseline="0" dirty="0" smtClean="0"/>
              <a:t> to a project.  Project Site and Site are for determining MRs for Redevelopment Projects.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24</a:t>
            </a:fld>
            <a:endParaRPr lang="en-US" dirty="0"/>
          </a:p>
        </p:txBody>
      </p:sp>
    </p:spTree>
    <p:extLst>
      <p:ext uri="{BB962C8B-B14F-4D97-AF65-F5344CB8AC3E}">
        <p14:creationId xmlns:p14="http://schemas.microsoft.com/office/powerpoint/2010/main" val="235406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25</a:t>
            </a:fld>
            <a:endParaRPr lang="en-US" dirty="0"/>
          </a:p>
        </p:txBody>
      </p:sp>
    </p:spTree>
    <p:extLst>
      <p:ext uri="{BB962C8B-B14F-4D97-AF65-F5344CB8AC3E}">
        <p14:creationId xmlns:p14="http://schemas.microsoft.com/office/powerpoint/2010/main" val="427156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26</a:t>
            </a:fld>
            <a:endParaRPr lang="en-US" dirty="0"/>
          </a:p>
        </p:txBody>
      </p:sp>
    </p:spTree>
    <p:extLst>
      <p:ext uri="{BB962C8B-B14F-4D97-AF65-F5344CB8AC3E}">
        <p14:creationId xmlns:p14="http://schemas.microsoft.com/office/powerpoint/2010/main" val="1140431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27</a:t>
            </a:fld>
            <a:endParaRPr lang="en-US" dirty="0"/>
          </a:p>
        </p:txBody>
      </p:sp>
    </p:spTree>
    <p:extLst>
      <p:ext uri="{BB962C8B-B14F-4D97-AF65-F5344CB8AC3E}">
        <p14:creationId xmlns:p14="http://schemas.microsoft.com/office/powerpoint/2010/main" val="340110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28</a:t>
            </a:fld>
            <a:endParaRPr lang="en-US" dirty="0"/>
          </a:p>
        </p:txBody>
      </p:sp>
    </p:spTree>
    <p:extLst>
      <p:ext uri="{BB962C8B-B14F-4D97-AF65-F5344CB8AC3E}">
        <p14:creationId xmlns:p14="http://schemas.microsoft.com/office/powerpoint/2010/main" val="4160569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29</a:t>
            </a:fld>
            <a:endParaRPr lang="en-US" dirty="0"/>
          </a:p>
        </p:txBody>
      </p:sp>
    </p:spTree>
    <p:extLst>
      <p:ext uri="{BB962C8B-B14F-4D97-AF65-F5344CB8AC3E}">
        <p14:creationId xmlns:p14="http://schemas.microsoft.com/office/powerpoint/2010/main" val="380534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30</a:t>
            </a:fld>
            <a:endParaRPr lang="en-US" dirty="0"/>
          </a:p>
        </p:txBody>
      </p:sp>
    </p:spTree>
    <p:extLst>
      <p:ext uri="{BB962C8B-B14F-4D97-AF65-F5344CB8AC3E}">
        <p14:creationId xmlns:p14="http://schemas.microsoft.com/office/powerpoint/2010/main" val="227218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a:t>
            </a:fld>
            <a:endParaRPr lang="en-US" dirty="0"/>
          </a:p>
        </p:txBody>
      </p:sp>
    </p:spTree>
    <p:extLst>
      <p:ext uri="{BB962C8B-B14F-4D97-AF65-F5344CB8AC3E}">
        <p14:creationId xmlns:p14="http://schemas.microsoft.com/office/powerpoint/2010/main" val="195882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31</a:t>
            </a:fld>
            <a:endParaRPr lang="en-US" dirty="0"/>
          </a:p>
        </p:txBody>
      </p:sp>
    </p:spTree>
    <p:extLst>
      <p:ext uri="{BB962C8B-B14F-4D97-AF65-F5344CB8AC3E}">
        <p14:creationId xmlns:p14="http://schemas.microsoft.com/office/powerpoint/2010/main" val="3250844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32</a:t>
            </a:fld>
            <a:endParaRPr lang="en-US" dirty="0"/>
          </a:p>
        </p:txBody>
      </p:sp>
    </p:spTree>
    <p:extLst>
      <p:ext uri="{BB962C8B-B14F-4D97-AF65-F5344CB8AC3E}">
        <p14:creationId xmlns:p14="http://schemas.microsoft.com/office/powerpoint/2010/main" val="82349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read</a:t>
            </a:r>
            <a:r>
              <a:rPr lang="en-US" baseline="0" dirty="0" smtClean="0"/>
              <a:t> this one.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33</a:t>
            </a:fld>
            <a:endParaRPr lang="en-US" dirty="0"/>
          </a:p>
        </p:txBody>
      </p:sp>
    </p:spTree>
    <p:extLst>
      <p:ext uri="{BB962C8B-B14F-4D97-AF65-F5344CB8AC3E}">
        <p14:creationId xmlns:p14="http://schemas.microsoft.com/office/powerpoint/2010/main" val="45861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flowchart here.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34</a:t>
            </a:fld>
            <a:endParaRPr lang="en-US" dirty="0"/>
          </a:p>
        </p:txBody>
      </p:sp>
    </p:spTree>
    <p:extLst>
      <p:ext uri="{BB962C8B-B14F-4D97-AF65-F5344CB8AC3E}">
        <p14:creationId xmlns:p14="http://schemas.microsoft.com/office/powerpoint/2010/main" val="2612704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35</a:t>
            </a:fld>
            <a:endParaRPr lang="en-US" dirty="0"/>
          </a:p>
        </p:txBody>
      </p:sp>
    </p:spTree>
    <p:extLst>
      <p:ext uri="{BB962C8B-B14F-4D97-AF65-F5344CB8AC3E}">
        <p14:creationId xmlns:p14="http://schemas.microsoft.com/office/powerpoint/2010/main" val="4135227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36</a:t>
            </a:fld>
            <a:endParaRPr lang="en-US" dirty="0"/>
          </a:p>
        </p:txBody>
      </p:sp>
    </p:spTree>
    <p:extLst>
      <p:ext uri="{BB962C8B-B14F-4D97-AF65-F5344CB8AC3E}">
        <p14:creationId xmlns:p14="http://schemas.microsoft.com/office/powerpoint/2010/main" val="1957561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37</a:t>
            </a:fld>
            <a:endParaRPr lang="en-US" dirty="0"/>
          </a:p>
        </p:txBody>
      </p:sp>
    </p:spTree>
    <p:extLst>
      <p:ext uri="{BB962C8B-B14F-4D97-AF65-F5344CB8AC3E}">
        <p14:creationId xmlns:p14="http://schemas.microsoft.com/office/powerpoint/2010/main" val="176240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38</a:t>
            </a:fld>
            <a:endParaRPr lang="en-US" dirty="0"/>
          </a:p>
        </p:txBody>
      </p:sp>
    </p:spTree>
    <p:extLst>
      <p:ext uri="{BB962C8B-B14F-4D97-AF65-F5344CB8AC3E}">
        <p14:creationId xmlns:p14="http://schemas.microsoft.com/office/powerpoint/2010/main" val="3910391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39</a:t>
            </a:fld>
            <a:endParaRPr lang="en-US" dirty="0"/>
          </a:p>
        </p:txBody>
      </p:sp>
    </p:spTree>
    <p:extLst>
      <p:ext uri="{BB962C8B-B14F-4D97-AF65-F5344CB8AC3E}">
        <p14:creationId xmlns:p14="http://schemas.microsoft.com/office/powerpoint/2010/main" val="2542660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40</a:t>
            </a:fld>
            <a:endParaRPr lang="en-US" dirty="0"/>
          </a:p>
        </p:txBody>
      </p:sp>
    </p:spTree>
    <p:extLst>
      <p:ext uri="{BB962C8B-B14F-4D97-AF65-F5344CB8AC3E}">
        <p14:creationId xmlns:p14="http://schemas.microsoft.com/office/powerpoint/2010/main" val="370353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a:t>
            </a:fld>
            <a:endParaRPr lang="en-US" dirty="0"/>
          </a:p>
        </p:txBody>
      </p:sp>
    </p:spTree>
    <p:extLst>
      <p:ext uri="{BB962C8B-B14F-4D97-AF65-F5344CB8AC3E}">
        <p14:creationId xmlns:p14="http://schemas.microsoft.com/office/powerpoint/2010/main" val="2414411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little time about industrial permit and demonstrative approach.</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41</a:t>
            </a:fld>
            <a:endParaRPr lang="en-US" dirty="0"/>
          </a:p>
        </p:txBody>
      </p:sp>
    </p:spTree>
    <p:extLst>
      <p:ext uri="{BB962C8B-B14F-4D97-AF65-F5344CB8AC3E}">
        <p14:creationId xmlns:p14="http://schemas.microsoft.com/office/powerpoint/2010/main" val="2180504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42</a:t>
            </a:fld>
            <a:endParaRPr lang="en-US" dirty="0"/>
          </a:p>
        </p:txBody>
      </p:sp>
    </p:spTree>
    <p:extLst>
      <p:ext uri="{BB962C8B-B14F-4D97-AF65-F5344CB8AC3E}">
        <p14:creationId xmlns:p14="http://schemas.microsoft.com/office/powerpoint/2010/main" val="911704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43</a:t>
            </a:fld>
            <a:endParaRPr lang="en-US" dirty="0"/>
          </a:p>
        </p:txBody>
      </p:sp>
    </p:spTree>
    <p:extLst>
      <p:ext uri="{BB962C8B-B14F-4D97-AF65-F5344CB8AC3E}">
        <p14:creationId xmlns:p14="http://schemas.microsoft.com/office/powerpoint/2010/main" val="2393854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44</a:t>
            </a:fld>
            <a:endParaRPr lang="en-US" dirty="0"/>
          </a:p>
        </p:txBody>
      </p:sp>
    </p:spTree>
    <p:extLst>
      <p:ext uri="{BB962C8B-B14F-4D97-AF65-F5344CB8AC3E}">
        <p14:creationId xmlns:p14="http://schemas.microsoft.com/office/powerpoint/2010/main" val="3320365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45</a:t>
            </a:fld>
            <a:endParaRPr lang="en-US" dirty="0"/>
          </a:p>
        </p:txBody>
      </p:sp>
    </p:spTree>
    <p:extLst>
      <p:ext uri="{BB962C8B-B14F-4D97-AF65-F5344CB8AC3E}">
        <p14:creationId xmlns:p14="http://schemas.microsoft.com/office/powerpoint/2010/main" val="1837289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46</a:t>
            </a:fld>
            <a:endParaRPr lang="en-US" dirty="0"/>
          </a:p>
        </p:txBody>
      </p:sp>
    </p:spTree>
    <p:extLst>
      <p:ext uri="{BB962C8B-B14F-4D97-AF65-F5344CB8AC3E}">
        <p14:creationId xmlns:p14="http://schemas.microsoft.com/office/powerpoint/2010/main" val="1447238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careful notice of Ors and Ands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47</a:t>
            </a:fld>
            <a:endParaRPr lang="en-US" dirty="0"/>
          </a:p>
        </p:txBody>
      </p:sp>
    </p:spTree>
    <p:extLst>
      <p:ext uri="{BB962C8B-B14F-4D97-AF65-F5344CB8AC3E}">
        <p14:creationId xmlns:p14="http://schemas.microsoft.com/office/powerpoint/2010/main" val="2621710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48</a:t>
            </a:fld>
            <a:endParaRPr lang="en-US" dirty="0"/>
          </a:p>
        </p:txBody>
      </p:sp>
    </p:spTree>
    <p:extLst>
      <p:ext uri="{BB962C8B-B14F-4D97-AF65-F5344CB8AC3E}">
        <p14:creationId xmlns:p14="http://schemas.microsoft.com/office/powerpoint/2010/main" val="168659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49</a:t>
            </a:fld>
            <a:endParaRPr lang="en-US" dirty="0"/>
          </a:p>
        </p:txBody>
      </p:sp>
    </p:spTree>
    <p:extLst>
      <p:ext uri="{BB962C8B-B14F-4D97-AF65-F5344CB8AC3E}">
        <p14:creationId xmlns:p14="http://schemas.microsoft.com/office/powerpoint/2010/main" val="3314500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50</a:t>
            </a:fld>
            <a:endParaRPr lang="en-US" dirty="0"/>
          </a:p>
        </p:txBody>
      </p:sp>
    </p:spTree>
    <p:extLst>
      <p:ext uri="{BB962C8B-B14F-4D97-AF65-F5344CB8AC3E}">
        <p14:creationId xmlns:p14="http://schemas.microsoft.com/office/powerpoint/2010/main" val="230578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a:t>
            </a:fld>
            <a:endParaRPr lang="en-US" dirty="0"/>
          </a:p>
        </p:txBody>
      </p:sp>
    </p:spTree>
    <p:extLst>
      <p:ext uri="{BB962C8B-B14F-4D97-AF65-F5344CB8AC3E}">
        <p14:creationId xmlns:p14="http://schemas.microsoft.com/office/powerpoint/2010/main" val="1778303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51</a:t>
            </a:fld>
            <a:endParaRPr lang="en-US" dirty="0"/>
          </a:p>
        </p:txBody>
      </p:sp>
    </p:spTree>
    <p:extLst>
      <p:ext uri="{BB962C8B-B14F-4D97-AF65-F5344CB8AC3E}">
        <p14:creationId xmlns:p14="http://schemas.microsoft.com/office/powerpoint/2010/main" val="3739781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52</a:t>
            </a:fld>
            <a:endParaRPr lang="en-US" dirty="0"/>
          </a:p>
        </p:txBody>
      </p:sp>
    </p:spTree>
    <p:extLst>
      <p:ext uri="{BB962C8B-B14F-4D97-AF65-F5344CB8AC3E}">
        <p14:creationId xmlns:p14="http://schemas.microsoft.com/office/powerpoint/2010/main" val="3268571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53</a:t>
            </a:fld>
            <a:endParaRPr lang="en-US" dirty="0"/>
          </a:p>
        </p:txBody>
      </p:sp>
    </p:spTree>
    <p:extLst>
      <p:ext uri="{BB962C8B-B14F-4D97-AF65-F5344CB8AC3E}">
        <p14:creationId xmlns:p14="http://schemas.microsoft.com/office/powerpoint/2010/main" val="1797400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54</a:t>
            </a:fld>
            <a:endParaRPr lang="en-US" dirty="0"/>
          </a:p>
        </p:txBody>
      </p:sp>
    </p:spTree>
    <p:extLst>
      <p:ext uri="{BB962C8B-B14F-4D97-AF65-F5344CB8AC3E}">
        <p14:creationId xmlns:p14="http://schemas.microsoft.com/office/powerpoint/2010/main" val="1730316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about flowchart and why flowchart maybe is confusing about decision.</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55</a:t>
            </a:fld>
            <a:endParaRPr lang="en-US" dirty="0"/>
          </a:p>
        </p:txBody>
      </p:sp>
    </p:spTree>
    <p:extLst>
      <p:ext uri="{BB962C8B-B14F-4D97-AF65-F5344CB8AC3E}">
        <p14:creationId xmlns:p14="http://schemas.microsoft.com/office/powerpoint/2010/main" val="536033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56</a:t>
            </a:fld>
            <a:endParaRPr lang="en-US" dirty="0"/>
          </a:p>
        </p:txBody>
      </p:sp>
    </p:spTree>
    <p:extLst>
      <p:ext uri="{BB962C8B-B14F-4D97-AF65-F5344CB8AC3E}">
        <p14:creationId xmlns:p14="http://schemas.microsoft.com/office/powerpoint/2010/main" val="3735426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57</a:t>
            </a:fld>
            <a:endParaRPr lang="en-US" dirty="0"/>
          </a:p>
        </p:txBody>
      </p:sp>
    </p:spTree>
    <p:extLst>
      <p:ext uri="{BB962C8B-B14F-4D97-AF65-F5344CB8AC3E}">
        <p14:creationId xmlns:p14="http://schemas.microsoft.com/office/powerpoint/2010/main" val="255100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them to look at flowchart</a:t>
            </a:r>
            <a:r>
              <a:rPr lang="en-US" baseline="0" dirty="0" smtClean="0"/>
              <a:t> or not.</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58</a:t>
            </a:fld>
            <a:endParaRPr lang="en-US" dirty="0"/>
          </a:p>
        </p:txBody>
      </p:sp>
    </p:spTree>
    <p:extLst>
      <p:ext uri="{BB962C8B-B14F-4D97-AF65-F5344CB8AC3E}">
        <p14:creationId xmlns:p14="http://schemas.microsoft.com/office/powerpoint/2010/main" val="2918805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59</a:t>
            </a:fld>
            <a:endParaRPr lang="en-US" dirty="0"/>
          </a:p>
        </p:txBody>
      </p:sp>
    </p:spTree>
    <p:extLst>
      <p:ext uri="{BB962C8B-B14F-4D97-AF65-F5344CB8AC3E}">
        <p14:creationId xmlns:p14="http://schemas.microsoft.com/office/powerpoint/2010/main" val="38549520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60</a:t>
            </a:fld>
            <a:endParaRPr lang="en-US" dirty="0"/>
          </a:p>
        </p:txBody>
      </p:sp>
    </p:spTree>
    <p:extLst>
      <p:ext uri="{BB962C8B-B14F-4D97-AF65-F5344CB8AC3E}">
        <p14:creationId xmlns:p14="http://schemas.microsoft.com/office/powerpoint/2010/main" val="419806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a:t>
            </a:fld>
            <a:endParaRPr lang="en-US" dirty="0"/>
          </a:p>
        </p:txBody>
      </p:sp>
    </p:spTree>
    <p:extLst>
      <p:ext uri="{BB962C8B-B14F-4D97-AF65-F5344CB8AC3E}">
        <p14:creationId xmlns:p14="http://schemas.microsoft.com/office/powerpoint/2010/main" val="3860758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61</a:t>
            </a:fld>
            <a:endParaRPr lang="en-US" dirty="0"/>
          </a:p>
        </p:txBody>
      </p:sp>
    </p:spTree>
    <p:extLst>
      <p:ext uri="{BB962C8B-B14F-4D97-AF65-F5344CB8AC3E}">
        <p14:creationId xmlns:p14="http://schemas.microsoft.com/office/powerpoint/2010/main" val="4178456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62</a:t>
            </a:fld>
            <a:endParaRPr lang="en-US" dirty="0"/>
          </a:p>
        </p:txBody>
      </p:sp>
    </p:spTree>
    <p:extLst>
      <p:ext uri="{BB962C8B-B14F-4D97-AF65-F5344CB8AC3E}">
        <p14:creationId xmlns:p14="http://schemas.microsoft.com/office/powerpoint/2010/main" val="12623875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out devices that you know are proprietary devices.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63</a:t>
            </a:fld>
            <a:endParaRPr lang="en-US" dirty="0"/>
          </a:p>
        </p:txBody>
      </p:sp>
    </p:spTree>
    <p:extLst>
      <p:ext uri="{BB962C8B-B14F-4D97-AF65-F5344CB8AC3E}">
        <p14:creationId xmlns:p14="http://schemas.microsoft.com/office/powerpoint/2010/main" val="1210316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64</a:t>
            </a:fld>
            <a:endParaRPr lang="en-US" dirty="0"/>
          </a:p>
        </p:txBody>
      </p:sp>
    </p:spTree>
    <p:extLst>
      <p:ext uri="{BB962C8B-B14F-4D97-AF65-F5344CB8AC3E}">
        <p14:creationId xmlns:p14="http://schemas.microsoft.com/office/powerpoint/2010/main" val="4115806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65</a:t>
            </a:fld>
            <a:endParaRPr lang="en-US" dirty="0"/>
          </a:p>
        </p:txBody>
      </p:sp>
    </p:spTree>
    <p:extLst>
      <p:ext uri="{BB962C8B-B14F-4D97-AF65-F5344CB8AC3E}">
        <p14:creationId xmlns:p14="http://schemas.microsoft.com/office/powerpoint/2010/main" val="84244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66</a:t>
            </a:fld>
            <a:endParaRPr lang="en-US" dirty="0"/>
          </a:p>
        </p:txBody>
      </p:sp>
    </p:spTree>
    <p:extLst>
      <p:ext uri="{BB962C8B-B14F-4D97-AF65-F5344CB8AC3E}">
        <p14:creationId xmlns:p14="http://schemas.microsoft.com/office/powerpoint/2010/main" val="3451432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when last bullet happens – somewhere around 7,000</a:t>
            </a:r>
            <a:r>
              <a:rPr lang="en-US" baseline="0" dirty="0" smtClean="0"/>
              <a:t> square feet of lawn to hard surface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67</a:t>
            </a:fld>
            <a:endParaRPr lang="en-US" dirty="0"/>
          </a:p>
        </p:txBody>
      </p:sp>
    </p:spTree>
    <p:extLst>
      <p:ext uri="{BB962C8B-B14F-4D97-AF65-F5344CB8AC3E}">
        <p14:creationId xmlns:p14="http://schemas.microsoft.com/office/powerpoint/2010/main" val="2235088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68</a:t>
            </a:fld>
            <a:endParaRPr lang="en-US" dirty="0"/>
          </a:p>
        </p:txBody>
      </p:sp>
    </p:spTree>
    <p:extLst>
      <p:ext uri="{BB962C8B-B14F-4D97-AF65-F5344CB8AC3E}">
        <p14:creationId xmlns:p14="http://schemas.microsoft.com/office/powerpoint/2010/main" val="2657381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69</a:t>
            </a:fld>
            <a:endParaRPr lang="en-US" dirty="0"/>
          </a:p>
        </p:txBody>
      </p:sp>
    </p:spTree>
    <p:extLst>
      <p:ext uri="{BB962C8B-B14F-4D97-AF65-F5344CB8AC3E}">
        <p14:creationId xmlns:p14="http://schemas.microsoft.com/office/powerpoint/2010/main" val="670195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70</a:t>
            </a:fld>
            <a:endParaRPr lang="en-US" dirty="0"/>
          </a:p>
        </p:txBody>
      </p:sp>
    </p:spTree>
    <p:extLst>
      <p:ext uri="{BB962C8B-B14F-4D97-AF65-F5344CB8AC3E}">
        <p14:creationId xmlns:p14="http://schemas.microsoft.com/office/powerpoint/2010/main" val="116489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a:t>
            </a:fld>
            <a:endParaRPr lang="en-US" dirty="0"/>
          </a:p>
        </p:txBody>
      </p:sp>
    </p:spTree>
    <p:extLst>
      <p:ext uri="{BB962C8B-B14F-4D97-AF65-F5344CB8AC3E}">
        <p14:creationId xmlns:p14="http://schemas.microsoft.com/office/powerpoint/2010/main" val="2578601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71</a:t>
            </a:fld>
            <a:endParaRPr lang="en-US" dirty="0"/>
          </a:p>
        </p:txBody>
      </p:sp>
    </p:spTree>
    <p:extLst>
      <p:ext uri="{BB962C8B-B14F-4D97-AF65-F5344CB8AC3E}">
        <p14:creationId xmlns:p14="http://schemas.microsoft.com/office/powerpoint/2010/main" val="299178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72</a:t>
            </a:fld>
            <a:endParaRPr lang="en-US" dirty="0"/>
          </a:p>
        </p:txBody>
      </p:sp>
    </p:spTree>
    <p:extLst>
      <p:ext uri="{BB962C8B-B14F-4D97-AF65-F5344CB8AC3E}">
        <p14:creationId xmlns:p14="http://schemas.microsoft.com/office/powerpoint/2010/main" val="39582792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73</a:t>
            </a:fld>
            <a:endParaRPr lang="en-US" dirty="0"/>
          </a:p>
        </p:txBody>
      </p:sp>
    </p:spTree>
    <p:extLst>
      <p:ext uri="{BB962C8B-B14F-4D97-AF65-F5344CB8AC3E}">
        <p14:creationId xmlns:p14="http://schemas.microsoft.com/office/powerpoint/2010/main" val="1772978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74</a:t>
            </a:fld>
            <a:endParaRPr lang="en-US" dirty="0"/>
          </a:p>
        </p:txBody>
      </p:sp>
    </p:spTree>
    <p:extLst>
      <p:ext uri="{BB962C8B-B14F-4D97-AF65-F5344CB8AC3E}">
        <p14:creationId xmlns:p14="http://schemas.microsoft.com/office/powerpoint/2010/main" val="2456426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75</a:t>
            </a:fld>
            <a:endParaRPr lang="en-US" dirty="0"/>
          </a:p>
        </p:txBody>
      </p:sp>
    </p:spTree>
    <p:extLst>
      <p:ext uri="{BB962C8B-B14F-4D97-AF65-F5344CB8AC3E}">
        <p14:creationId xmlns:p14="http://schemas.microsoft.com/office/powerpoint/2010/main" val="4040291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76</a:t>
            </a:fld>
            <a:endParaRPr lang="en-US" dirty="0"/>
          </a:p>
        </p:txBody>
      </p:sp>
    </p:spTree>
    <p:extLst>
      <p:ext uri="{BB962C8B-B14F-4D97-AF65-F5344CB8AC3E}">
        <p14:creationId xmlns:p14="http://schemas.microsoft.com/office/powerpoint/2010/main" val="17650303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77</a:t>
            </a:fld>
            <a:endParaRPr lang="en-US" dirty="0"/>
          </a:p>
        </p:txBody>
      </p:sp>
    </p:spTree>
    <p:extLst>
      <p:ext uri="{BB962C8B-B14F-4D97-AF65-F5344CB8AC3E}">
        <p14:creationId xmlns:p14="http://schemas.microsoft.com/office/powerpoint/2010/main" val="2198303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78</a:t>
            </a:fld>
            <a:endParaRPr lang="en-US" dirty="0"/>
          </a:p>
        </p:txBody>
      </p:sp>
    </p:spTree>
    <p:extLst>
      <p:ext uri="{BB962C8B-B14F-4D97-AF65-F5344CB8AC3E}">
        <p14:creationId xmlns:p14="http://schemas.microsoft.com/office/powerpoint/2010/main" val="13104282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we might not have enough information.</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79</a:t>
            </a:fld>
            <a:endParaRPr lang="en-US" dirty="0"/>
          </a:p>
        </p:txBody>
      </p:sp>
    </p:spTree>
    <p:extLst>
      <p:ext uri="{BB962C8B-B14F-4D97-AF65-F5344CB8AC3E}">
        <p14:creationId xmlns:p14="http://schemas.microsoft.com/office/powerpoint/2010/main" val="18380602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80</a:t>
            </a:fld>
            <a:endParaRPr lang="en-US" dirty="0"/>
          </a:p>
        </p:txBody>
      </p:sp>
    </p:spTree>
    <p:extLst>
      <p:ext uri="{BB962C8B-B14F-4D97-AF65-F5344CB8AC3E}">
        <p14:creationId xmlns:p14="http://schemas.microsoft.com/office/powerpoint/2010/main" val="203487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a:t>
            </a:fld>
            <a:endParaRPr lang="en-US" dirty="0"/>
          </a:p>
        </p:txBody>
      </p:sp>
    </p:spTree>
    <p:extLst>
      <p:ext uri="{BB962C8B-B14F-4D97-AF65-F5344CB8AC3E}">
        <p14:creationId xmlns:p14="http://schemas.microsoft.com/office/powerpoint/2010/main" val="20814985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81</a:t>
            </a:fld>
            <a:endParaRPr lang="en-US" dirty="0"/>
          </a:p>
        </p:txBody>
      </p:sp>
    </p:spTree>
    <p:extLst>
      <p:ext uri="{BB962C8B-B14F-4D97-AF65-F5344CB8AC3E}">
        <p14:creationId xmlns:p14="http://schemas.microsoft.com/office/powerpoint/2010/main" val="34989294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82</a:t>
            </a:fld>
            <a:endParaRPr lang="en-US" dirty="0"/>
          </a:p>
        </p:txBody>
      </p:sp>
    </p:spTree>
    <p:extLst>
      <p:ext uri="{BB962C8B-B14F-4D97-AF65-F5344CB8AC3E}">
        <p14:creationId xmlns:p14="http://schemas.microsoft.com/office/powerpoint/2010/main" val="25552920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83</a:t>
            </a:fld>
            <a:endParaRPr lang="en-US" dirty="0"/>
          </a:p>
        </p:txBody>
      </p:sp>
    </p:spTree>
    <p:extLst>
      <p:ext uri="{BB962C8B-B14F-4D97-AF65-F5344CB8AC3E}">
        <p14:creationId xmlns:p14="http://schemas.microsoft.com/office/powerpoint/2010/main" val="39324500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84</a:t>
            </a:fld>
            <a:endParaRPr lang="en-US" dirty="0"/>
          </a:p>
        </p:txBody>
      </p:sp>
    </p:spTree>
    <p:extLst>
      <p:ext uri="{BB962C8B-B14F-4D97-AF65-F5344CB8AC3E}">
        <p14:creationId xmlns:p14="http://schemas.microsoft.com/office/powerpoint/2010/main" val="23780277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85</a:t>
            </a:fld>
            <a:endParaRPr lang="en-US" dirty="0"/>
          </a:p>
        </p:txBody>
      </p:sp>
    </p:spTree>
    <p:extLst>
      <p:ext uri="{BB962C8B-B14F-4D97-AF65-F5344CB8AC3E}">
        <p14:creationId xmlns:p14="http://schemas.microsoft.com/office/powerpoint/2010/main" val="33382231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86</a:t>
            </a:fld>
            <a:endParaRPr lang="en-US" dirty="0"/>
          </a:p>
        </p:txBody>
      </p:sp>
    </p:spTree>
    <p:extLst>
      <p:ext uri="{BB962C8B-B14F-4D97-AF65-F5344CB8AC3E}">
        <p14:creationId xmlns:p14="http://schemas.microsoft.com/office/powerpoint/2010/main" val="18109089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87</a:t>
            </a:fld>
            <a:endParaRPr lang="en-US" dirty="0"/>
          </a:p>
        </p:txBody>
      </p:sp>
    </p:spTree>
    <p:extLst>
      <p:ext uri="{BB962C8B-B14F-4D97-AF65-F5344CB8AC3E}">
        <p14:creationId xmlns:p14="http://schemas.microsoft.com/office/powerpoint/2010/main" val="14723075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88</a:t>
            </a:fld>
            <a:endParaRPr lang="en-US" dirty="0"/>
          </a:p>
        </p:txBody>
      </p:sp>
    </p:spTree>
    <p:extLst>
      <p:ext uri="{BB962C8B-B14F-4D97-AF65-F5344CB8AC3E}">
        <p14:creationId xmlns:p14="http://schemas.microsoft.com/office/powerpoint/2010/main" val="20036635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89</a:t>
            </a:fld>
            <a:endParaRPr lang="en-US" dirty="0"/>
          </a:p>
        </p:txBody>
      </p:sp>
    </p:spTree>
    <p:extLst>
      <p:ext uri="{BB962C8B-B14F-4D97-AF65-F5344CB8AC3E}">
        <p14:creationId xmlns:p14="http://schemas.microsoft.com/office/powerpoint/2010/main" val="23217920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90</a:t>
            </a:fld>
            <a:endParaRPr lang="en-US" dirty="0"/>
          </a:p>
        </p:txBody>
      </p:sp>
    </p:spTree>
    <p:extLst>
      <p:ext uri="{BB962C8B-B14F-4D97-AF65-F5344CB8AC3E}">
        <p14:creationId xmlns:p14="http://schemas.microsoft.com/office/powerpoint/2010/main" val="382892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a:t>
            </a:fld>
            <a:endParaRPr lang="en-US" dirty="0"/>
          </a:p>
        </p:txBody>
      </p:sp>
    </p:spTree>
    <p:extLst>
      <p:ext uri="{BB962C8B-B14F-4D97-AF65-F5344CB8AC3E}">
        <p14:creationId xmlns:p14="http://schemas.microsoft.com/office/powerpoint/2010/main" val="670311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91</a:t>
            </a:fld>
            <a:endParaRPr lang="en-US" dirty="0"/>
          </a:p>
        </p:txBody>
      </p:sp>
    </p:spTree>
    <p:extLst>
      <p:ext uri="{BB962C8B-B14F-4D97-AF65-F5344CB8AC3E}">
        <p14:creationId xmlns:p14="http://schemas.microsoft.com/office/powerpoint/2010/main" val="3593392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92</a:t>
            </a:fld>
            <a:endParaRPr lang="en-US" dirty="0"/>
          </a:p>
        </p:txBody>
      </p:sp>
    </p:spTree>
    <p:extLst>
      <p:ext uri="{BB962C8B-B14F-4D97-AF65-F5344CB8AC3E}">
        <p14:creationId xmlns:p14="http://schemas.microsoft.com/office/powerpoint/2010/main" val="22013122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93</a:t>
            </a:fld>
            <a:endParaRPr lang="en-US" dirty="0"/>
          </a:p>
        </p:txBody>
      </p:sp>
    </p:spTree>
    <p:extLst>
      <p:ext uri="{BB962C8B-B14F-4D97-AF65-F5344CB8AC3E}">
        <p14:creationId xmlns:p14="http://schemas.microsoft.com/office/powerpoint/2010/main" val="4969743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94</a:t>
            </a:fld>
            <a:endParaRPr lang="en-US" dirty="0"/>
          </a:p>
        </p:txBody>
      </p:sp>
    </p:spTree>
    <p:extLst>
      <p:ext uri="{BB962C8B-B14F-4D97-AF65-F5344CB8AC3E}">
        <p14:creationId xmlns:p14="http://schemas.microsoft.com/office/powerpoint/2010/main" val="28939975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95</a:t>
            </a:fld>
            <a:endParaRPr lang="en-US" dirty="0"/>
          </a:p>
        </p:txBody>
      </p:sp>
    </p:spTree>
    <p:extLst>
      <p:ext uri="{BB962C8B-B14F-4D97-AF65-F5344CB8AC3E}">
        <p14:creationId xmlns:p14="http://schemas.microsoft.com/office/powerpoint/2010/main" val="27654139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96</a:t>
            </a:fld>
            <a:endParaRPr lang="en-US" dirty="0"/>
          </a:p>
        </p:txBody>
      </p:sp>
    </p:spTree>
    <p:extLst>
      <p:ext uri="{BB962C8B-B14F-4D97-AF65-F5344CB8AC3E}">
        <p14:creationId xmlns:p14="http://schemas.microsoft.com/office/powerpoint/2010/main" val="38392566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97</a:t>
            </a:fld>
            <a:endParaRPr lang="en-US" dirty="0"/>
          </a:p>
        </p:txBody>
      </p:sp>
    </p:spTree>
    <p:extLst>
      <p:ext uri="{BB962C8B-B14F-4D97-AF65-F5344CB8AC3E}">
        <p14:creationId xmlns:p14="http://schemas.microsoft.com/office/powerpoint/2010/main" val="7082312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98</a:t>
            </a:fld>
            <a:endParaRPr lang="en-US" dirty="0"/>
          </a:p>
        </p:txBody>
      </p:sp>
    </p:spTree>
    <p:extLst>
      <p:ext uri="{BB962C8B-B14F-4D97-AF65-F5344CB8AC3E}">
        <p14:creationId xmlns:p14="http://schemas.microsoft.com/office/powerpoint/2010/main" val="37709992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99</a:t>
            </a:fld>
            <a:endParaRPr lang="en-US" dirty="0"/>
          </a:p>
        </p:txBody>
      </p:sp>
    </p:spTree>
    <p:extLst>
      <p:ext uri="{BB962C8B-B14F-4D97-AF65-F5344CB8AC3E}">
        <p14:creationId xmlns:p14="http://schemas.microsoft.com/office/powerpoint/2010/main" val="28070095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E2CC7-D64E-4682-9516-0EC4E511FC69}" type="slidenum">
              <a:rPr lang="en-US" smtClean="0"/>
              <a:t>100</a:t>
            </a:fld>
            <a:endParaRPr lang="en-US" dirty="0"/>
          </a:p>
        </p:txBody>
      </p:sp>
    </p:spTree>
    <p:extLst>
      <p:ext uri="{BB962C8B-B14F-4D97-AF65-F5344CB8AC3E}">
        <p14:creationId xmlns:p14="http://schemas.microsoft.com/office/powerpoint/2010/main" val="399084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8" name="Slide Number Placeholder 7"/>
          <p:cNvSpPr>
            <a:spLocks noGrp="1"/>
          </p:cNvSpPr>
          <p:nvPr>
            <p:ph type="sldNum" sz="quarter" idx="11"/>
          </p:nvPr>
        </p:nvSpPr>
        <p:spPr/>
        <p:txBody>
          <a:bodyPr/>
          <a:lstStyle/>
          <a:p>
            <a:fld id="{BE26B29C-687A-4319-AE4C-AD50B7A8A6E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95771-CA28-403C-8D7E-9D63F5AE3FB9}"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8963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7790D18-1633-471B-AA96-5F7BE73BD057}" type="datetimeFigureOut">
              <a:rPr lang="en-US" smtClean="0"/>
              <a:t>3/4/2020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49495771-CA28-403C-8D7E-9D63F5AE3FB9}"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74604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95771-CA28-403C-8D7E-9D63F5AE3FB9}"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619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7790D18-1633-471B-AA96-5F7BE73BD057}" type="datetimeFigureOut">
              <a:rPr lang="en-US" smtClean="0"/>
              <a:t>3/4/2020</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49495771-CA28-403C-8D7E-9D63F5AE3FB9}"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71628824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95771-CA28-403C-8D7E-9D63F5AE3FB9}"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9444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95771-CA28-403C-8D7E-9D63F5AE3FB9}"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02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95771-CA28-403C-8D7E-9D63F5AE3FB9}"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85181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95771-CA28-403C-8D7E-9D63F5AE3FB9}"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56678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95771-CA28-403C-8D7E-9D63F5AE3FB9}"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58906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95771-CA28-403C-8D7E-9D63F5AE3FB9}"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94052396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95771-CA28-403C-8D7E-9D63F5AE3FB9}" type="slidenum">
              <a:rPr lang="en-US" smtClean="0"/>
              <a:t>‹#›</a:t>
            </a:fld>
            <a:endParaRPr lang="en-US" dirty="0"/>
          </a:p>
        </p:txBody>
      </p:sp>
    </p:spTree>
    <p:extLst>
      <p:ext uri="{BB962C8B-B14F-4D97-AF65-F5344CB8AC3E}">
        <p14:creationId xmlns:p14="http://schemas.microsoft.com/office/powerpoint/2010/main" val="193239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790D18-1633-471B-AA96-5F7BE73BD057}"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95771-CA28-403C-8D7E-9D63F5AE3FB9}"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extLst>
      <p:ext uri="{BB962C8B-B14F-4D97-AF65-F5344CB8AC3E}">
        <p14:creationId xmlns:p14="http://schemas.microsoft.com/office/powerpoint/2010/main" val="162020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26B29C-687A-4319-AE4C-AD50B7A8A6E7}"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CD3C0-C84E-4D8A-AFF7-2FD386ABB6F9}"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CFCD3C0-C84E-4D8A-AFF7-2FD386ABB6F9}" type="datetimeFigureOut">
              <a:rPr lang="en-US" smtClean="0"/>
              <a:t>3/4/2020</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26B29C-687A-4319-AE4C-AD50B7A8A6E7}"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7790D18-1633-471B-AA96-5F7BE73BD057}" type="datetimeFigureOut">
              <a:rPr lang="en-US" smtClean="0"/>
              <a:t>3/4/2020</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9495771-CA28-403C-8D7E-9D63F5AE3FB9}"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51705374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omapermits.org/dart-ma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cology.wa.gov/Regulations-Permits/Guidance-technical-assistance/Stormwater-permittee-guidance-resources/Emerging-stormwater-treatment-technologie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 Review for NPDES </a:t>
            </a:r>
            <a:r>
              <a:rPr lang="en-US" dirty="0"/>
              <a:t>P</a:t>
            </a:r>
            <a:r>
              <a:rPr lang="en-US" dirty="0" smtClean="0"/>
              <a:t>ermit </a:t>
            </a:r>
            <a:r>
              <a:rPr lang="en-US" dirty="0"/>
              <a:t>C</a:t>
            </a:r>
            <a:r>
              <a:rPr lang="en-US" dirty="0" smtClean="0"/>
              <a:t>ompliance</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Western Washington</a:t>
            </a:r>
            <a:endParaRPr lang="en-US" b="1" dirty="0">
              <a:solidFill>
                <a:schemeClr val="tx1"/>
              </a:solidFill>
            </a:endParaRPr>
          </a:p>
        </p:txBody>
      </p:sp>
    </p:spTree>
    <p:extLst>
      <p:ext uri="{BB962C8B-B14F-4D97-AF65-F5344CB8AC3E}">
        <p14:creationId xmlns:p14="http://schemas.microsoft.com/office/powerpoint/2010/main" val="1176575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Why? The Future Depends on You!</a:t>
            </a:r>
            <a:endParaRPr lang="en-US" sz="4000"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b="1" dirty="0" smtClean="0">
                <a:solidFill>
                  <a:schemeClr val="tx1"/>
                </a:solidFill>
              </a:rPr>
              <a:t>Many people interact with a plan set once it has been approved:</a:t>
            </a:r>
          </a:p>
          <a:p>
            <a:pPr lvl="1"/>
            <a:r>
              <a:rPr lang="en-US" b="1" dirty="0" smtClean="0">
                <a:solidFill>
                  <a:schemeClr val="tx1"/>
                </a:solidFill>
              </a:rPr>
              <a:t>Contractors</a:t>
            </a:r>
          </a:p>
          <a:p>
            <a:pPr lvl="2"/>
            <a:r>
              <a:rPr lang="en-US" b="1" dirty="0" smtClean="0">
                <a:solidFill>
                  <a:schemeClr val="tx1"/>
                </a:solidFill>
              </a:rPr>
              <a:t>Can a contractor understand what they are supposed to build?</a:t>
            </a:r>
          </a:p>
          <a:p>
            <a:pPr lvl="1"/>
            <a:r>
              <a:rPr lang="en-US" b="1" dirty="0" smtClean="0">
                <a:solidFill>
                  <a:schemeClr val="tx1"/>
                </a:solidFill>
              </a:rPr>
              <a:t>Inspectors</a:t>
            </a:r>
          </a:p>
          <a:p>
            <a:pPr lvl="2"/>
            <a:r>
              <a:rPr lang="en-US" b="1" dirty="0" smtClean="0">
                <a:solidFill>
                  <a:schemeClr val="tx1"/>
                </a:solidFill>
              </a:rPr>
              <a:t>Is it easy for an inspector to know all the components to inspect?</a:t>
            </a:r>
          </a:p>
          <a:p>
            <a:pPr lvl="1"/>
            <a:r>
              <a:rPr lang="en-US" b="1" dirty="0" smtClean="0">
                <a:solidFill>
                  <a:schemeClr val="tx1"/>
                </a:solidFill>
              </a:rPr>
              <a:t>Asset Management Staff</a:t>
            </a:r>
          </a:p>
          <a:p>
            <a:pPr lvl="2"/>
            <a:r>
              <a:rPr lang="en-US" b="1" dirty="0" smtClean="0">
                <a:solidFill>
                  <a:schemeClr val="tx1"/>
                </a:solidFill>
              </a:rPr>
              <a:t>Mapping, Database Management</a:t>
            </a:r>
          </a:p>
          <a:p>
            <a:pPr lvl="1"/>
            <a:r>
              <a:rPr lang="en-US" b="1" dirty="0" smtClean="0">
                <a:solidFill>
                  <a:schemeClr val="tx1"/>
                </a:solidFill>
              </a:rPr>
              <a:t>Business Inspection Staff</a:t>
            </a:r>
          </a:p>
          <a:p>
            <a:pPr lvl="2"/>
            <a:r>
              <a:rPr lang="en-US" b="1" dirty="0" smtClean="0">
                <a:solidFill>
                  <a:schemeClr val="tx1"/>
                </a:solidFill>
              </a:rPr>
              <a:t>1,5,10,20,50 years from now will a new employee be able to figure out what is on the property for required inspection?</a:t>
            </a:r>
          </a:p>
          <a:p>
            <a:pPr lvl="1"/>
            <a:r>
              <a:rPr lang="en-US" b="1" dirty="0" smtClean="0">
                <a:solidFill>
                  <a:schemeClr val="tx1"/>
                </a:solidFill>
              </a:rPr>
              <a:t>Facility Inspection Staff</a:t>
            </a:r>
          </a:p>
          <a:p>
            <a:pPr lvl="2"/>
            <a:r>
              <a:rPr lang="en-US" b="1" dirty="0" smtClean="0">
                <a:solidFill>
                  <a:schemeClr val="tx1"/>
                </a:solidFill>
              </a:rPr>
              <a:t>1, 5, 10, 20, 50 years from now will an employee be able to figure out what facilities are on a property and how they function.</a:t>
            </a:r>
          </a:p>
          <a:p>
            <a:pPr lvl="1"/>
            <a:r>
              <a:rPr lang="en-US" b="1" dirty="0" smtClean="0">
                <a:solidFill>
                  <a:schemeClr val="tx1"/>
                </a:solidFill>
              </a:rPr>
              <a:t>Operation and Maintenance Staff</a:t>
            </a:r>
          </a:p>
          <a:p>
            <a:pPr lvl="2"/>
            <a:r>
              <a:rPr lang="en-US" b="1" dirty="0" smtClean="0">
                <a:solidFill>
                  <a:schemeClr val="tx1"/>
                </a:solidFill>
              </a:rPr>
              <a:t>Can your crews figure out what the facility is and how to inspect and maintain the facility (is it even owned by the jurisdiction?)</a:t>
            </a:r>
          </a:p>
          <a:p>
            <a:pPr lvl="1"/>
            <a:r>
              <a:rPr lang="en-US" b="1" dirty="0" smtClean="0">
                <a:solidFill>
                  <a:schemeClr val="tx1"/>
                </a:solidFill>
              </a:rPr>
              <a:t>Property Owners</a:t>
            </a:r>
          </a:p>
          <a:p>
            <a:pPr lvl="2"/>
            <a:r>
              <a:rPr lang="en-US" b="1" dirty="0" smtClean="0">
                <a:solidFill>
                  <a:schemeClr val="tx1"/>
                </a:solidFill>
              </a:rPr>
              <a:t>Can a property owner find the facilities and assets they need to maintain years from now?</a:t>
            </a:r>
          </a:p>
          <a:p>
            <a:pPr lvl="1"/>
            <a:r>
              <a:rPr lang="en-US" b="1" dirty="0" smtClean="0">
                <a:solidFill>
                  <a:schemeClr val="tx1"/>
                </a:solidFill>
              </a:rPr>
              <a:t>Complaints</a:t>
            </a:r>
          </a:p>
          <a:p>
            <a:pPr lvl="2"/>
            <a:r>
              <a:rPr lang="en-US" b="1" dirty="0" smtClean="0">
                <a:solidFill>
                  <a:schemeClr val="tx1"/>
                </a:solidFill>
              </a:rPr>
              <a:t>10 years from now when there is a drainage complaint can City staff easily help a property owner navigate the assets on their site?</a:t>
            </a:r>
          </a:p>
          <a:p>
            <a:pPr lvl="2"/>
            <a:endParaRPr lang="en-US" dirty="0" smtClean="0"/>
          </a:p>
        </p:txBody>
      </p:sp>
    </p:spTree>
    <p:extLst>
      <p:ext uri="{BB962C8B-B14F-4D97-AF65-F5344CB8AC3E}">
        <p14:creationId xmlns:p14="http://schemas.microsoft.com/office/powerpoint/2010/main" val="18771473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Shout Outs and Big Thanks!</a:t>
            </a:r>
            <a:endParaRPr lang="en-US" dirty="0"/>
          </a:p>
        </p:txBody>
      </p:sp>
      <p:sp>
        <p:nvSpPr>
          <p:cNvPr id="3" name="Content Placeholder 2"/>
          <p:cNvSpPr>
            <a:spLocks noGrp="1"/>
          </p:cNvSpPr>
          <p:nvPr>
            <p:ph idx="1"/>
          </p:nvPr>
        </p:nvSpPr>
        <p:spPr/>
        <p:txBody>
          <a:bodyPr/>
          <a:lstStyle/>
          <a:p>
            <a:r>
              <a:rPr lang="en-US" dirty="0" smtClean="0">
                <a:solidFill>
                  <a:schemeClr val="tx1"/>
                </a:solidFill>
              </a:rPr>
              <a:t>Washington Stormwater Center </a:t>
            </a:r>
          </a:p>
          <a:p>
            <a:r>
              <a:rPr lang="en-US" dirty="0" smtClean="0">
                <a:solidFill>
                  <a:schemeClr val="tx1"/>
                </a:solidFill>
              </a:rPr>
              <a:t>Apex Engineering, Tacoma </a:t>
            </a:r>
          </a:p>
          <a:p>
            <a:r>
              <a:rPr lang="en-US" dirty="0" smtClean="0">
                <a:solidFill>
                  <a:schemeClr val="tx1"/>
                </a:solidFill>
              </a:rPr>
              <a:t>N.L. Olson and Associates, Port Orchard</a:t>
            </a:r>
          </a:p>
          <a:p>
            <a:r>
              <a:rPr lang="en-US" dirty="0" smtClean="0">
                <a:solidFill>
                  <a:schemeClr val="tx1"/>
                </a:solidFill>
              </a:rPr>
              <a:t>City of Tacoma</a:t>
            </a:r>
          </a:p>
          <a:p>
            <a:r>
              <a:rPr lang="en-US" dirty="0" smtClean="0">
                <a:solidFill>
                  <a:schemeClr val="tx1"/>
                </a:solidFill>
              </a:rPr>
              <a:t>City of Kelso</a:t>
            </a:r>
          </a:p>
          <a:p>
            <a:r>
              <a:rPr lang="en-US" dirty="0" smtClean="0">
                <a:solidFill>
                  <a:schemeClr val="tx1"/>
                </a:solidFill>
              </a:rPr>
              <a:t>Kitsap County</a:t>
            </a:r>
          </a:p>
          <a:p>
            <a:r>
              <a:rPr lang="en-US" dirty="0" smtClean="0">
                <a:solidFill>
                  <a:schemeClr val="tx1"/>
                </a:solidFill>
              </a:rPr>
              <a:t>Snohomish County</a:t>
            </a:r>
          </a:p>
          <a:p>
            <a:r>
              <a:rPr lang="en-US" dirty="0" smtClean="0">
                <a:solidFill>
                  <a:schemeClr val="tx1"/>
                </a:solidFill>
              </a:rPr>
              <a:t>Washington State Department of Ecology </a:t>
            </a:r>
          </a:p>
          <a:p>
            <a:pPr marL="0" indent="0">
              <a:buNone/>
            </a:pPr>
            <a:endParaRPr lang="en-US" dirty="0" smtClean="0"/>
          </a:p>
        </p:txBody>
      </p:sp>
    </p:spTree>
    <p:extLst>
      <p:ext uri="{BB962C8B-B14F-4D97-AF65-F5344CB8AC3E}">
        <p14:creationId xmlns:p14="http://schemas.microsoft.com/office/powerpoint/2010/main" val="26626397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Tools of the Trade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b="1" dirty="0" smtClean="0">
                <a:solidFill>
                  <a:schemeClr val="tx1"/>
                </a:solidFill>
              </a:rPr>
              <a:t>A computer</a:t>
            </a:r>
          </a:p>
          <a:p>
            <a:r>
              <a:rPr lang="en-US" b="1" dirty="0" smtClean="0">
                <a:solidFill>
                  <a:schemeClr val="tx1"/>
                </a:solidFill>
              </a:rPr>
              <a:t>Highlighters</a:t>
            </a:r>
          </a:p>
          <a:p>
            <a:pPr lvl="1"/>
            <a:r>
              <a:rPr lang="en-US" b="1" dirty="0" smtClean="0">
                <a:solidFill>
                  <a:schemeClr val="tx1"/>
                </a:solidFill>
              </a:rPr>
              <a:t>To help you figure out where various utilities are going.</a:t>
            </a:r>
          </a:p>
          <a:p>
            <a:pPr marL="342900" lvl="1" indent="-342900">
              <a:buFont typeface="Arial" pitchFamily="34" charset="0"/>
              <a:buChar char="•"/>
            </a:pPr>
            <a:r>
              <a:rPr lang="en-US" sz="2400" b="1" dirty="0">
                <a:solidFill>
                  <a:schemeClr val="tx1"/>
                </a:solidFill>
              </a:rPr>
              <a:t>Red </a:t>
            </a:r>
            <a:r>
              <a:rPr lang="en-US" sz="2400" b="1" dirty="0" smtClean="0">
                <a:solidFill>
                  <a:schemeClr val="tx1"/>
                </a:solidFill>
              </a:rPr>
              <a:t>Pens</a:t>
            </a:r>
          </a:p>
          <a:p>
            <a:pPr marL="342900" lvl="1" indent="-342900">
              <a:buFont typeface="Arial" pitchFamily="34" charset="0"/>
              <a:buChar char="•"/>
            </a:pPr>
            <a:r>
              <a:rPr lang="en-US" sz="2400" b="1" dirty="0" smtClean="0">
                <a:solidFill>
                  <a:schemeClr val="tx1"/>
                </a:solidFill>
              </a:rPr>
              <a:t>Engineer and Architect Scales</a:t>
            </a:r>
          </a:p>
          <a:p>
            <a:pPr marL="342900" lvl="1" indent="-342900">
              <a:buFont typeface="Arial" pitchFamily="34" charset="0"/>
              <a:buChar char="•"/>
            </a:pPr>
            <a:r>
              <a:rPr lang="en-US" sz="2400" b="1" dirty="0" smtClean="0">
                <a:solidFill>
                  <a:schemeClr val="tx1"/>
                </a:solidFill>
              </a:rPr>
              <a:t>Plan Review Checklist</a:t>
            </a:r>
          </a:p>
          <a:p>
            <a:pPr marL="342900" lvl="1" indent="-342900">
              <a:buFont typeface="Arial" pitchFamily="34" charset="0"/>
              <a:buChar char="•"/>
            </a:pPr>
            <a:r>
              <a:rPr lang="en-US" sz="2400" b="1" dirty="0" smtClean="0">
                <a:solidFill>
                  <a:schemeClr val="tx1"/>
                </a:solidFill>
              </a:rPr>
              <a:t>The Stormwater Management Manual</a:t>
            </a:r>
          </a:p>
          <a:p>
            <a:pPr marL="342900" lvl="1" indent="-342900">
              <a:buFont typeface="Arial" pitchFamily="34" charset="0"/>
              <a:buChar char="•"/>
            </a:pPr>
            <a:r>
              <a:rPr lang="en-US" sz="2400" b="1" dirty="0" smtClean="0">
                <a:solidFill>
                  <a:schemeClr val="tx1"/>
                </a:solidFill>
              </a:rPr>
              <a:t>Other Manuals </a:t>
            </a:r>
          </a:p>
          <a:p>
            <a:pPr marL="742950" lvl="2" indent="-342900"/>
            <a:r>
              <a:rPr lang="en-US" sz="2400" b="1" dirty="0" smtClean="0">
                <a:solidFill>
                  <a:schemeClr val="tx1"/>
                </a:solidFill>
              </a:rPr>
              <a:t>Side Sewer Manual</a:t>
            </a:r>
          </a:p>
          <a:p>
            <a:pPr marL="742950" lvl="2" indent="-342900"/>
            <a:r>
              <a:rPr lang="en-US" sz="2400" b="1" dirty="0" smtClean="0">
                <a:solidFill>
                  <a:schemeClr val="tx1"/>
                </a:solidFill>
              </a:rPr>
              <a:t>Building Code</a:t>
            </a:r>
          </a:p>
          <a:p>
            <a:pPr marL="742950" lvl="2" indent="-342900"/>
            <a:r>
              <a:rPr lang="en-US" sz="2400" b="1" dirty="0" smtClean="0">
                <a:solidFill>
                  <a:schemeClr val="tx1"/>
                </a:solidFill>
              </a:rPr>
              <a:t>Right-of-Way Codes</a:t>
            </a:r>
            <a:endParaRPr lang="en-US" sz="2400" b="1" dirty="0">
              <a:solidFill>
                <a:schemeClr val="tx1"/>
              </a:solidFill>
            </a:endParaRPr>
          </a:p>
        </p:txBody>
      </p:sp>
    </p:spTree>
    <p:extLst>
      <p:ext uri="{BB962C8B-B14F-4D97-AF65-F5344CB8AC3E}">
        <p14:creationId xmlns:p14="http://schemas.microsoft.com/office/powerpoint/2010/main" val="28799648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Plan Set Abbreviations</a:t>
            </a:r>
            <a:endParaRPr lang="en-US" dirty="0"/>
          </a:p>
        </p:txBody>
      </p:sp>
      <p:sp>
        <p:nvSpPr>
          <p:cNvPr id="3" name="Content Placeholder 2"/>
          <p:cNvSpPr>
            <a:spLocks noGrp="1"/>
          </p:cNvSpPr>
          <p:nvPr>
            <p:ph idx="1"/>
          </p:nvPr>
        </p:nvSpPr>
        <p:spPr>
          <a:xfrm>
            <a:off x="457200" y="1066800"/>
            <a:ext cx="8229600" cy="5181600"/>
          </a:xfrm>
        </p:spPr>
        <p:txBody>
          <a:bodyPr>
            <a:normAutofit lnSpcReduction="10000"/>
          </a:bodyPr>
          <a:lstStyle/>
          <a:p>
            <a:r>
              <a:rPr lang="en-US" b="1" dirty="0" smtClean="0">
                <a:solidFill>
                  <a:schemeClr val="tx1"/>
                </a:solidFill>
              </a:rPr>
              <a:t>Plan Set Legends tell you what the abbreviations and symbols  mean:</a:t>
            </a:r>
          </a:p>
          <a:p>
            <a:pPr lvl="1"/>
            <a:r>
              <a:rPr lang="en-US" b="1" dirty="0" smtClean="0">
                <a:solidFill>
                  <a:schemeClr val="tx1"/>
                </a:solidFill>
              </a:rPr>
              <a:t>D – Storm Pipe</a:t>
            </a:r>
          </a:p>
          <a:p>
            <a:pPr lvl="1"/>
            <a:r>
              <a:rPr lang="en-US" b="1" dirty="0" smtClean="0">
                <a:solidFill>
                  <a:schemeClr val="tx1"/>
                </a:solidFill>
              </a:rPr>
              <a:t>RD – Roof Drain</a:t>
            </a:r>
          </a:p>
          <a:p>
            <a:pPr lvl="1"/>
            <a:r>
              <a:rPr lang="en-US" b="1" dirty="0" smtClean="0">
                <a:solidFill>
                  <a:schemeClr val="tx1"/>
                </a:solidFill>
              </a:rPr>
              <a:t>FD – Footing Drain</a:t>
            </a:r>
          </a:p>
          <a:p>
            <a:pPr lvl="1"/>
            <a:r>
              <a:rPr lang="en-US" b="1" dirty="0" smtClean="0">
                <a:solidFill>
                  <a:schemeClr val="tx1"/>
                </a:solidFill>
              </a:rPr>
              <a:t>CO – Cleanout </a:t>
            </a:r>
          </a:p>
          <a:p>
            <a:pPr lvl="1"/>
            <a:r>
              <a:rPr lang="en-US" b="1" dirty="0" smtClean="0">
                <a:solidFill>
                  <a:schemeClr val="tx1"/>
                </a:solidFill>
              </a:rPr>
              <a:t>SD – Storm Pipe</a:t>
            </a:r>
          </a:p>
          <a:p>
            <a:pPr lvl="1"/>
            <a:r>
              <a:rPr lang="en-US" b="1" dirty="0" smtClean="0">
                <a:solidFill>
                  <a:schemeClr val="tx1"/>
                </a:solidFill>
              </a:rPr>
              <a:t>ST – Storm Pipe</a:t>
            </a:r>
          </a:p>
          <a:p>
            <a:pPr lvl="1"/>
            <a:r>
              <a:rPr lang="en-US" b="1" dirty="0" smtClean="0">
                <a:solidFill>
                  <a:schemeClr val="tx1"/>
                </a:solidFill>
              </a:rPr>
              <a:t>S – Storm or Wastewater Pipe</a:t>
            </a:r>
          </a:p>
          <a:p>
            <a:pPr lvl="1"/>
            <a:r>
              <a:rPr lang="en-US" b="1" dirty="0" smtClean="0">
                <a:solidFill>
                  <a:schemeClr val="tx1"/>
                </a:solidFill>
              </a:rPr>
              <a:t>WW – Wastewater</a:t>
            </a:r>
          </a:p>
          <a:p>
            <a:pPr lvl="1"/>
            <a:r>
              <a:rPr lang="en-US" b="1" dirty="0" smtClean="0">
                <a:solidFill>
                  <a:schemeClr val="tx1"/>
                </a:solidFill>
              </a:rPr>
              <a:t>W – Water </a:t>
            </a:r>
          </a:p>
          <a:p>
            <a:pPr lvl="1"/>
            <a:r>
              <a:rPr lang="en-US" b="1" dirty="0" smtClean="0">
                <a:solidFill>
                  <a:schemeClr val="tx1"/>
                </a:solidFill>
              </a:rPr>
              <a:t>G – Gas</a:t>
            </a:r>
          </a:p>
          <a:p>
            <a:pPr lvl="1"/>
            <a:r>
              <a:rPr lang="en-US" b="1" dirty="0" smtClean="0">
                <a:solidFill>
                  <a:schemeClr val="tx1"/>
                </a:solidFill>
              </a:rPr>
              <a:t>FM – Force Main</a:t>
            </a:r>
          </a:p>
          <a:p>
            <a:pPr lvl="1"/>
            <a:r>
              <a:rPr lang="en-US" b="1" dirty="0" smtClean="0">
                <a:solidFill>
                  <a:schemeClr val="tx1"/>
                </a:solidFill>
              </a:rPr>
              <a:t>UG – Underground</a:t>
            </a:r>
          </a:p>
          <a:p>
            <a:pPr lvl="1"/>
            <a:r>
              <a:rPr lang="en-US" b="1" dirty="0" smtClean="0">
                <a:solidFill>
                  <a:schemeClr val="tx1"/>
                </a:solidFill>
              </a:rPr>
              <a:t>OHP or OH – Overhead Power</a:t>
            </a:r>
          </a:p>
          <a:p>
            <a:pPr lvl="1"/>
            <a:r>
              <a:rPr lang="en-US" b="1" dirty="0" smtClean="0">
                <a:solidFill>
                  <a:schemeClr val="tx1"/>
                </a:solidFill>
              </a:rPr>
              <a:t>T – Telecom</a:t>
            </a:r>
          </a:p>
          <a:p>
            <a:pPr lvl="1"/>
            <a:r>
              <a:rPr lang="en-US" b="1" dirty="0" smtClean="0">
                <a:solidFill>
                  <a:schemeClr val="tx1"/>
                </a:solidFill>
              </a:rPr>
              <a:t>P - Power</a:t>
            </a:r>
            <a:endParaRPr lang="en-US" b="1" dirty="0">
              <a:solidFill>
                <a:schemeClr val="tx1"/>
              </a:solidFill>
            </a:endParaRPr>
          </a:p>
        </p:txBody>
      </p:sp>
    </p:spTree>
    <p:extLst>
      <p:ext uri="{BB962C8B-B14F-4D97-AF65-F5344CB8AC3E}">
        <p14:creationId xmlns:p14="http://schemas.microsoft.com/office/powerpoint/2010/main" val="18028403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Complete Application?</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Do we have enough information to complete a plan review?</a:t>
            </a:r>
          </a:p>
          <a:p>
            <a:r>
              <a:rPr lang="en-US" b="1" dirty="0" smtClean="0">
                <a:solidFill>
                  <a:schemeClr val="tx1"/>
                </a:solidFill>
              </a:rPr>
              <a:t>At very start of your review – quickly look through all your documents to see what you have.</a:t>
            </a:r>
          </a:p>
          <a:p>
            <a:endParaRPr lang="en-US" dirty="0" smtClean="0">
              <a:solidFill>
                <a:schemeClr val="tx1"/>
              </a:solidFill>
            </a:endParaRPr>
          </a:p>
          <a:p>
            <a:endParaRPr lang="en-US" dirty="0"/>
          </a:p>
        </p:txBody>
      </p:sp>
    </p:spTree>
    <p:extLst>
      <p:ext uri="{BB962C8B-B14F-4D97-AF65-F5344CB8AC3E}">
        <p14:creationId xmlns:p14="http://schemas.microsoft.com/office/powerpoint/2010/main" val="21971072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t>Plan Sets – helpful items to consider</a:t>
            </a:r>
            <a:endParaRPr lang="en-US" dirty="0">
              <a:solidFill>
                <a:srgbClr val="FF0000"/>
              </a:solidFill>
            </a:endParaRPr>
          </a:p>
        </p:txBody>
      </p:sp>
      <p:sp>
        <p:nvSpPr>
          <p:cNvPr id="3" name="Content Placeholder 2"/>
          <p:cNvSpPr>
            <a:spLocks noGrp="1"/>
          </p:cNvSpPr>
          <p:nvPr>
            <p:ph idx="1"/>
          </p:nvPr>
        </p:nvSpPr>
        <p:spPr>
          <a:xfrm>
            <a:off x="457200" y="1676400"/>
            <a:ext cx="8229600" cy="4876800"/>
          </a:xfrm>
        </p:spPr>
        <p:txBody>
          <a:bodyPr>
            <a:normAutofit fontScale="92500" lnSpcReduction="10000"/>
          </a:bodyPr>
          <a:lstStyle/>
          <a:p>
            <a:r>
              <a:rPr lang="en-US" b="1" dirty="0" smtClean="0">
                <a:solidFill>
                  <a:schemeClr val="tx1"/>
                </a:solidFill>
              </a:rPr>
              <a:t>Is the plan set to scale?</a:t>
            </a:r>
          </a:p>
          <a:p>
            <a:r>
              <a:rPr lang="en-US" b="1" dirty="0" smtClean="0">
                <a:solidFill>
                  <a:schemeClr val="tx1"/>
                </a:solidFill>
              </a:rPr>
              <a:t>Is a facility shown?</a:t>
            </a:r>
          </a:p>
          <a:p>
            <a:r>
              <a:rPr lang="en-US" b="1" dirty="0" smtClean="0">
                <a:solidFill>
                  <a:schemeClr val="tx1"/>
                </a:solidFill>
              </a:rPr>
              <a:t>How does water get into that facility?</a:t>
            </a:r>
          </a:p>
          <a:p>
            <a:r>
              <a:rPr lang="en-US" b="1" dirty="0" smtClean="0">
                <a:solidFill>
                  <a:schemeClr val="tx1"/>
                </a:solidFill>
              </a:rPr>
              <a:t>Is water flowing downhill?</a:t>
            </a:r>
          </a:p>
          <a:p>
            <a:r>
              <a:rPr lang="en-US" b="1" dirty="0" smtClean="0">
                <a:solidFill>
                  <a:schemeClr val="tx1"/>
                </a:solidFill>
              </a:rPr>
              <a:t>Is site graded so water gets into system? Are all low points captured?</a:t>
            </a:r>
          </a:p>
          <a:p>
            <a:r>
              <a:rPr lang="en-US" b="1" dirty="0" smtClean="0">
                <a:solidFill>
                  <a:schemeClr val="tx1"/>
                </a:solidFill>
              </a:rPr>
              <a:t>Are there utility conflicts?</a:t>
            </a:r>
          </a:p>
          <a:p>
            <a:r>
              <a:rPr lang="en-US" b="1" dirty="0" smtClean="0">
                <a:solidFill>
                  <a:schemeClr val="tx1"/>
                </a:solidFill>
              </a:rPr>
              <a:t>Are pipes underground?</a:t>
            </a:r>
          </a:p>
          <a:p>
            <a:r>
              <a:rPr lang="en-US" b="1" dirty="0" smtClean="0">
                <a:solidFill>
                  <a:schemeClr val="tx1"/>
                </a:solidFill>
              </a:rPr>
              <a:t>Does all PGIS go to the facility?  </a:t>
            </a:r>
            <a:endParaRPr lang="en-US" b="1" dirty="0">
              <a:solidFill>
                <a:schemeClr val="tx1"/>
              </a:solidFill>
            </a:endParaRPr>
          </a:p>
          <a:p>
            <a:r>
              <a:rPr lang="en-US" b="1" dirty="0" smtClean="0">
                <a:solidFill>
                  <a:schemeClr val="tx1"/>
                </a:solidFill>
              </a:rPr>
              <a:t>Is the building connected to stormwater?  </a:t>
            </a:r>
          </a:p>
          <a:p>
            <a:r>
              <a:rPr lang="en-US" b="1" dirty="0" smtClean="0">
                <a:solidFill>
                  <a:schemeClr val="tx1"/>
                </a:solidFill>
              </a:rPr>
              <a:t>Do stormwater pipes connect to stormwater mains?</a:t>
            </a:r>
          </a:p>
          <a:p>
            <a:r>
              <a:rPr lang="en-US" b="1" dirty="0" smtClean="0">
                <a:solidFill>
                  <a:schemeClr val="tx1"/>
                </a:solidFill>
              </a:rPr>
              <a:t>Are there details?</a:t>
            </a:r>
          </a:p>
          <a:p>
            <a:r>
              <a:rPr lang="en-US" b="1" dirty="0" smtClean="0">
                <a:solidFill>
                  <a:schemeClr val="tx1"/>
                </a:solidFill>
              </a:rPr>
              <a:t>Maintenance access?</a:t>
            </a:r>
          </a:p>
          <a:p>
            <a:endParaRPr lang="en-US" dirty="0" smtClean="0"/>
          </a:p>
          <a:p>
            <a:endParaRPr lang="en-US" dirty="0"/>
          </a:p>
        </p:txBody>
      </p:sp>
    </p:spTree>
    <p:extLst>
      <p:ext uri="{BB962C8B-B14F-4D97-AF65-F5344CB8AC3E}">
        <p14:creationId xmlns:p14="http://schemas.microsoft.com/office/powerpoint/2010/main" val="28055842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Set Calculations to Check</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Pipe slopes</a:t>
            </a:r>
          </a:p>
          <a:p>
            <a:r>
              <a:rPr lang="en-US" b="1" dirty="0" smtClean="0">
                <a:solidFill>
                  <a:schemeClr val="tx1"/>
                </a:solidFill>
              </a:rPr>
              <a:t>Invert elevations</a:t>
            </a:r>
          </a:p>
          <a:p>
            <a:r>
              <a:rPr lang="en-US" b="1" dirty="0" smtClean="0">
                <a:solidFill>
                  <a:schemeClr val="tx1"/>
                </a:solidFill>
              </a:rPr>
              <a:t>Rim elevations</a:t>
            </a:r>
          </a:p>
          <a:p>
            <a:r>
              <a:rPr lang="en-US" b="1" dirty="0" smtClean="0">
                <a:solidFill>
                  <a:schemeClr val="tx1"/>
                </a:solidFill>
              </a:rPr>
              <a:t>Facilities</a:t>
            </a:r>
          </a:p>
          <a:p>
            <a:pPr lvl="1"/>
            <a:r>
              <a:rPr lang="en-US" b="1" dirty="0" smtClean="0">
                <a:solidFill>
                  <a:schemeClr val="tx1"/>
                </a:solidFill>
              </a:rPr>
              <a:t>Depth</a:t>
            </a:r>
          </a:p>
          <a:p>
            <a:pPr lvl="1"/>
            <a:r>
              <a:rPr lang="en-US" b="1" dirty="0" smtClean="0">
                <a:solidFill>
                  <a:schemeClr val="tx1"/>
                </a:solidFill>
              </a:rPr>
              <a:t>Bottom Areas</a:t>
            </a:r>
          </a:p>
          <a:p>
            <a:pPr lvl="1"/>
            <a:r>
              <a:rPr lang="en-US" b="1" dirty="0" smtClean="0">
                <a:solidFill>
                  <a:schemeClr val="tx1"/>
                </a:solidFill>
              </a:rPr>
              <a:t>Overflow</a:t>
            </a:r>
          </a:p>
          <a:p>
            <a:pPr lvl="1"/>
            <a:r>
              <a:rPr lang="en-US" b="1" dirty="0" smtClean="0">
                <a:solidFill>
                  <a:schemeClr val="tx1"/>
                </a:solidFill>
              </a:rPr>
              <a:t>Rim Elevations</a:t>
            </a:r>
          </a:p>
          <a:p>
            <a:pPr lvl="1"/>
            <a:r>
              <a:rPr lang="en-US" b="1" dirty="0" smtClean="0">
                <a:solidFill>
                  <a:schemeClr val="tx1"/>
                </a:solidFill>
              </a:rPr>
              <a:t>Head Calculations (some facilities require specific head to make facility work)</a:t>
            </a:r>
            <a:endParaRPr lang="en-US" b="1" dirty="0">
              <a:solidFill>
                <a:schemeClr val="tx1"/>
              </a:solidFill>
            </a:endParaRPr>
          </a:p>
        </p:txBody>
      </p:sp>
    </p:spTree>
    <p:extLst>
      <p:ext uri="{BB962C8B-B14F-4D97-AF65-F5344CB8AC3E}">
        <p14:creationId xmlns:p14="http://schemas.microsoft.com/office/powerpoint/2010/main" val="37749807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Lot 5</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Look at the SSP and Plan Set for Lot 5 and fill out the Worksheet.  Use the flowchart.</a:t>
            </a:r>
            <a:endParaRPr lang="en-US" b="1" dirty="0">
              <a:solidFill>
                <a:schemeClr val="tx1"/>
              </a:solidFill>
            </a:endParaRPr>
          </a:p>
          <a:p>
            <a:r>
              <a:rPr lang="en-US" b="1" dirty="0" smtClean="0">
                <a:solidFill>
                  <a:schemeClr val="tx1"/>
                </a:solidFill>
              </a:rPr>
              <a:t>What MRs apply?</a:t>
            </a:r>
          </a:p>
          <a:p>
            <a:r>
              <a:rPr lang="en-US" b="1" dirty="0" smtClean="0">
                <a:solidFill>
                  <a:schemeClr val="tx1"/>
                </a:solidFill>
              </a:rPr>
              <a:t>What Mitigation is required?</a:t>
            </a:r>
          </a:p>
          <a:p>
            <a:r>
              <a:rPr lang="en-US" b="1" dirty="0" smtClean="0">
                <a:solidFill>
                  <a:schemeClr val="tx1"/>
                </a:solidFill>
              </a:rPr>
              <a:t>Does SSP match Plan Set?</a:t>
            </a:r>
            <a:endParaRPr lang="en-US" b="1" dirty="0">
              <a:solidFill>
                <a:schemeClr val="tx1"/>
              </a:solidFill>
            </a:endParaRPr>
          </a:p>
          <a:p>
            <a:r>
              <a:rPr lang="en-US" b="1" dirty="0" smtClean="0">
                <a:solidFill>
                  <a:schemeClr val="tx1"/>
                </a:solidFill>
              </a:rPr>
              <a:t>Approvable or Fatal Flaws?</a:t>
            </a:r>
          </a:p>
          <a:p>
            <a:pPr marL="0" indent="0">
              <a:buNone/>
            </a:pPr>
            <a:endParaRPr lang="en-US" dirty="0"/>
          </a:p>
        </p:txBody>
      </p:sp>
    </p:spTree>
    <p:extLst>
      <p:ext uri="{BB962C8B-B14F-4D97-AF65-F5344CB8AC3E}">
        <p14:creationId xmlns:p14="http://schemas.microsoft.com/office/powerpoint/2010/main" val="9910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Pack Plat</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1"/>
                </a:solidFill>
              </a:rPr>
              <a:t>Look at </a:t>
            </a:r>
            <a:r>
              <a:rPr lang="en-US" b="1" dirty="0">
                <a:solidFill>
                  <a:schemeClr val="tx1"/>
                </a:solidFill>
              </a:rPr>
              <a:t>the SSP and Plan Set for </a:t>
            </a:r>
            <a:r>
              <a:rPr lang="en-US" b="1" dirty="0" smtClean="0">
                <a:solidFill>
                  <a:schemeClr val="tx1"/>
                </a:solidFill>
              </a:rPr>
              <a:t>the Six Pack Plat and </a:t>
            </a:r>
            <a:r>
              <a:rPr lang="en-US" b="1" dirty="0">
                <a:solidFill>
                  <a:schemeClr val="tx1"/>
                </a:solidFill>
              </a:rPr>
              <a:t>fill out the Worksheet.  </a:t>
            </a:r>
            <a:r>
              <a:rPr lang="en-US" b="1" dirty="0" smtClean="0">
                <a:solidFill>
                  <a:schemeClr val="tx1"/>
                </a:solidFill>
              </a:rPr>
              <a:t>Use the </a:t>
            </a:r>
            <a:r>
              <a:rPr lang="en-US" b="1" dirty="0">
                <a:solidFill>
                  <a:schemeClr val="tx1"/>
                </a:solidFill>
              </a:rPr>
              <a:t>flowchart.</a:t>
            </a:r>
          </a:p>
          <a:p>
            <a:r>
              <a:rPr lang="en-US" b="1" dirty="0" smtClean="0">
                <a:solidFill>
                  <a:schemeClr val="tx1"/>
                </a:solidFill>
              </a:rPr>
              <a:t>What </a:t>
            </a:r>
            <a:r>
              <a:rPr lang="en-US" b="1" dirty="0">
                <a:solidFill>
                  <a:schemeClr val="tx1"/>
                </a:solidFill>
              </a:rPr>
              <a:t>MRs apply?</a:t>
            </a:r>
          </a:p>
          <a:p>
            <a:r>
              <a:rPr lang="en-US" b="1" dirty="0">
                <a:solidFill>
                  <a:schemeClr val="tx1"/>
                </a:solidFill>
              </a:rPr>
              <a:t>What Mitigation is required</a:t>
            </a:r>
            <a:r>
              <a:rPr lang="en-US" b="1" dirty="0" smtClean="0">
                <a:solidFill>
                  <a:schemeClr val="tx1"/>
                </a:solidFill>
              </a:rPr>
              <a:t>?  See the Lists on the next slide.</a:t>
            </a:r>
            <a:endParaRPr lang="en-US" b="1" dirty="0">
              <a:solidFill>
                <a:schemeClr val="tx1"/>
              </a:solidFill>
            </a:endParaRPr>
          </a:p>
          <a:p>
            <a:r>
              <a:rPr lang="en-US" b="1" dirty="0">
                <a:solidFill>
                  <a:schemeClr val="tx1"/>
                </a:solidFill>
              </a:rPr>
              <a:t>Does SSP match Plan Set?</a:t>
            </a:r>
          </a:p>
          <a:p>
            <a:r>
              <a:rPr lang="en-US" b="1" dirty="0">
                <a:solidFill>
                  <a:schemeClr val="tx1"/>
                </a:solidFill>
              </a:rPr>
              <a:t>Approvable or Fatal Flaws?</a:t>
            </a:r>
          </a:p>
          <a:p>
            <a:pPr marL="0" indent="0">
              <a:buNone/>
            </a:pPr>
            <a:endParaRPr lang="en-US" dirty="0"/>
          </a:p>
        </p:txBody>
      </p:sp>
    </p:spTree>
    <p:extLst>
      <p:ext uri="{BB962C8B-B14F-4D97-AF65-F5344CB8AC3E}">
        <p14:creationId xmlns:p14="http://schemas.microsoft.com/office/powerpoint/2010/main" val="41436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#5 Flowchart Exercise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633357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#6 Flowchart Exercise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7404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Basic Plan Review Steps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smtClean="0">
                <a:solidFill>
                  <a:schemeClr val="tx1"/>
                </a:solidFill>
              </a:rPr>
              <a:t>Project History</a:t>
            </a:r>
          </a:p>
          <a:p>
            <a:pPr marL="457200" indent="-457200">
              <a:buFont typeface="+mj-lt"/>
              <a:buAutoNum type="arabicPeriod"/>
            </a:pPr>
            <a:r>
              <a:rPr lang="en-US" b="1" dirty="0" smtClean="0">
                <a:solidFill>
                  <a:schemeClr val="tx1"/>
                </a:solidFill>
              </a:rPr>
              <a:t>Where </a:t>
            </a:r>
            <a:r>
              <a:rPr lang="en-US" b="1" dirty="0">
                <a:solidFill>
                  <a:schemeClr val="tx1"/>
                </a:solidFill>
              </a:rPr>
              <a:t>is the project?</a:t>
            </a:r>
          </a:p>
          <a:p>
            <a:pPr marL="457200" indent="-457200">
              <a:buFont typeface="+mj-lt"/>
              <a:buAutoNum type="arabicPeriod"/>
            </a:pPr>
            <a:r>
              <a:rPr lang="en-US" b="1" dirty="0" smtClean="0">
                <a:solidFill>
                  <a:schemeClr val="tx1"/>
                </a:solidFill>
              </a:rPr>
              <a:t>What is the project?</a:t>
            </a:r>
          </a:p>
          <a:p>
            <a:pPr marL="457200" indent="-457200">
              <a:buFont typeface="+mj-lt"/>
              <a:buAutoNum type="arabicPeriod"/>
            </a:pPr>
            <a:r>
              <a:rPr lang="en-US" b="1" dirty="0" smtClean="0">
                <a:solidFill>
                  <a:schemeClr val="tx1"/>
                </a:solidFill>
              </a:rPr>
              <a:t>What Minimum Requirements apply to this project?</a:t>
            </a:r>
          </a:p>
          <a:p>
            <a:pPr marL="457200" indent="-457200">
              <a:buFont typeface="+mj-lt"/>
              <a:buAutoNum type="arabicPeriod"/>
            </a:pPr>
            <a:r>
              <a:rPr lang="en-US" b="1" dirty="0" smtClean="0">
                <a:solidFill>
                  <a:schemeClr val="tx1"/>
                </a:solidFill>
              </a:rPr>
              <a:t>Does their Stormwater Site Plan Report address the Minimum Requirements appropriately?</a:t>
            </a:r>
          </a:p>
          <a:p>
            <a:pPr marL="457200" indent="-457200">
              <a:buFont typeface="+mj-lt"/>
              <a:buAutoNum type="arabicPeriod"/>
            </a:pPr>
            <a:r>
              <a:rPr lang="en-US" b="1" dirty="0" smtClean="0">
                <a:solidFill>
                  <a:schemeClr val="tx1"/>
                </a:solidFill>
              </a:rPr>
              <a:t>Does the plan set show the BMPs that are proposed to be used to meet the Minimum Requirements?</a:t>
            </a:r>
          </a:p>
          <a:p>
            <a:pPr marL="457200" indent="-457200">
              <a:buFont typeface="+mj-lt"/>
              <a:buAutoNum type="arabicPeriod"/>
            </a:pPr>
            <a:r>
              <a:rPr lang="en-US" b="1" dirty="0" smtClean="0">
                <a:solidFill>
                  <a:schemeClr val="tx1"/>
                </a:solidFill>
              </a:rPr>
              <a:t>Is the design feasible?</a:t>
            </a:r>
          </a:p>
          <a:p>
            <a:pPr marL="457200" indent="-457200">
              <a:buFont typeface="+mj-lt"/>
              <a:buAutoNum type="arabicPeriod"/>
            </a:pPr>
            <a:r>
              <a:rPr lang="en-US" b="1" dirty="0" smtClean="0">
                <a:solidFill>
                  <a:schemeClr val="tx1"/>
                </a:solidFill>
              </a:rPr>
              <a:t>Are there means in place to access the property for inspection after construction (C&amp;E agreements, etc.)</a:t>
            </a:r>
          </a:p>
        </p:txBody>
      </p:sp>
    </p:spTree>
    <p:extLst>
      <p:ext uri="{BB962C8B-B14F-4D97-AF65-F5344CB8AC3E}">
        <p14:creationId xmlns:p14="http://schemas.microsoft.com/office/powerpoint/2010/main" val="32273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6530" y="533400"/>
            <a:ext cx="9010940" cy="5943600"/>
          </a:xfrm>
          <a:prstGeom prst="rect">
            <a:avLst/>
          </a:prstGeom>
        </p:spPr>
      </p:pic>
    </p:spTree>
    <p:extLst>
      <p:ext uri="{BB962C8B-B14F-4D97-AF65-F5344CB8AC3E}">
        <p14:creationId xmlns:p14="http://schemas.microsoft.com/office/powerpoint/2010/main" val="34009518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Six Pack Plat, Lot 5</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1"/>
                </a:solidFill>
              </a:rPr>
              <a:t>Lot 5 is part of the Six Pack Plat, so now…</a:t>
            </a:r>
          </a:p>
          <a:p>
            <a:r>
              <a:rPr lang="en-US" b="1" dirty="0" smtClean="0">
                <a:solidFill>
                  <a:schemeClr val="tx1"/>
                </a:solidFill>
              </a:rPr>
              <a:t>Look at </a:t>
            </a:r>
            <a:r>
              <a:rPr lang="en-US" b="1" dirty="0">
                <a:solidFill>
                  <a:schemeClr val="tx1"/>
                </a:solidFill>
              </a:rPr>
              <a:t>the SSP and Plan Set for the Six Pack </a:t>
            </a:r>
            <a:r>
              <a:rPr lang="en-US" b="1" dirty="0" smtClean="0">
                <a:solidFill>
                  <a:schemeClr val="tx1"/>
                </a:solidFill>
              </a:rPr>
              <a:t>Plat, Lot 5 </a:t>
            </a:r>
            <a:r>
              <a:rPr lang="en-US" b="1" dirty="0">
                <a:solidFill>
                  <a:schemeClr val="tx1"/>
                </a:solidFill>
              </a:rPr>
              <a:t>and fill out the Worksheet.  </a:t>
            </a:r>
            <a:r>
              <a:rPr lang="en-US" b="1" dirty="0" smtClean="0">
                <a:solidFill>
                  <a:schemeClr val="tx1"/>
                </a:solidFill>
              </a:rPr>
              <a:t>Use the </a:t>
            </a:r>
            <a:r>
              <a:rPr lang="en-US" b="1" dirty="0">
                <a:solidFill>
                  <a:schemeClr val="tx1"/>
                </a:solidFill>
              </a:rPr>
              <a:t>flowchart.</a:t>
            </a:r>
          </a:p>
          <a:p>
            <a:r>
              <a:rPr lang="en-US" b="1" dirty="0" smtClean="0">
                <a:solidFill>
                  <a:schemeClr val="tx1"/>
                </a:solidFill>
              </a:rPr>
              <a:t>What </a:t>
            </a:r>
            <a:r>
              <a:rPr lang="en-US" b="1" dirty="0">
                <a:solidFill>
                  <a:schemeClr val="tx1"/>
                </a:solidFill>
              </a:rPr>
              <a:t>MRs apply?</a:t>
            </a:r>
          </a:p>
          <a:p>
            <a:r>
              <a:rPr lang="en-US" b="1" dirty="0">
                <a:solidFill>
                  <a:schemeClr val="tx1"/>
                </a:solidFill>
              </a:rPr>
              <a:t>What Mitigation is required?</a:t>
            </a:r>
          </a:p>
          <a:p>
            <a:r>
              <a:rPr lang="en-US" b="1" dirty="0">
                <a:solidFill>
                  <a:schemeClr val="tx1"/>
                </a:solidFill>
              </a:rPr>
              <a:t>Does SSP match Plan Set?</a:t>
            </a:r>
          </a:p>
          <a:p>
            <a:r>
              <a:rPr lang="en-US" b="1" dirty="0">
                <a:solidFill>
                  <a:schemeClr val="tx1"/>
                </a:solidFill>
              </a:rPr>
              <a:t>Approvable or Fatal Flaws?</a:t>
            </a:r>
          </a:p>
          <a:p>
            <a:endParaRPr lang="en-US" dirty="0"/>
          </a:p>
        </p:txBody>
      </p:sp>
    </p:spTree>
    <p:extLst>
      <p:ext uri="{BB962C8B-B14F-4D97-AF65-F5344CB8AC3E}">
        <p14:creationId xmlns:p14="http://schemas.microsoft.com/office/powerpoint/2010/main" val="22176793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Pack Plat, Lots 2 and 6</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chemeClr val="tx1"/>
                </a:solidFill>
              </a:rPr>
              <a:t>Using the information for the Plat and </a:t>
            </a:r>
            <a:r>
              <a:rPr lang="en-US" b="1" dirty="0">
                <a:solidFill>
                  <a:schemeClr val="tx1"/>
                </a:solidFill>
              </a:rPr>
              <a:t>fill out the </a:t>
            </a:r>
            <a:r>
              <a:rPr lang="en-US" b="1" dirty="0" smtClean="0">
                <a:solidFill>
                  <a:schemeClr val="tx1"/>
                </a:solidFill>
              </a:rPr>
              <a:t>Worksheets for Lots 2 and 6.  Use the </a:t>
            </a:r>
            <a:r>
              <a:rPr lang="en-US" b="1" dirty="0">
                <a:solidFill>
                  <a:schemeClr val="tx1"/>
                </a:solidFill>
              </a:rPr>
              <a:t>flowchart</a:t>
            </a:r>
            <a:r>
              <a:rPr lang="en-US" b="1" dirty="0" smtClean="0">
                <a:solidFill>
                  <a:schemeClr val="tx1"/>
                </a:solidFill>
              </a:rPr>
              <a:t>.</a:t>
            </a:r>
          </a:p>
          <a:p>
            <a:r>
              <a:rPr lang="en-US" b="1" dirty="0" smtClean="0">
                <a:solidFill>
                  <a:schemeClr val="tx1"/>
                </a:solidFill>
              </a:rPr>
              <a:t>Then consider that you receive Lot 2 about 3 months after the plat is built and lot 6 another six months after that.</a:t>
            </a:r>
          </a:p>
          <a:p>
            <a:r>
              <a:rPr lang="en-US" b="1" dirty="0" smtClean="0">
                <a:solidFill>
                  <a:schemeClr val="tx1"/>
                </a:solidFill>
              </a:rPr>
              <a:t>Think about each submittal that you receive as its own packet.  What do you do?</a:t>
            </a:r>
          </a:p>
          <a:p>
            <a:pPr marL="0" indent="0">
              <a:buNone/>
            </a:pPr>
            <a:endParaRPr lang="en-US" b="1" dirty="0" smtClean="0">
              <a:solidFill>
                <a:schemeClr val="tx1"/>
              </a:solidFill>
            </a:endParaRPr>
          </a:p>
          <a:p>
            <a:r>
              <a:rPr lang="en-US" b="1" dirty="0">
                <a:solidFill>
                  <a:schemeClr val="tx1"/>
                </a:solidFill>
              </a:rPr>
              <a:t>What MRs apply?</a:t>
            </a:r>
          </a:p>
          <a:p>
            <a:r>
              <a:rPr lang="en-US" b="1" dirty="0">
                <a:solidFill>
                  <a:schemeClr val="tx1"/>
                </a:solidFill>
              </a:rPr>
              <a:t>What Mitigation is required?</a:t>
            </a:r>
          </a:p>
          <a:p>
            <a:r>
              <a:rPr lang="en-US" b="1" dirty="0">
                <a:solidFill>
                  <a:schemeClr val="tx1"/>
                </a:solidFill>
              </a:rPr>
              <a:t>Does SSP match Plan Set?</a:t>
            </a:r>
          </a:p>
          <a:p>
            <a:r>
              <a:rPr lang="en-US" b="1" dirty="0">
                <a:solidFill>
                  <a:schemeClr val="tx1"/>
                </a:solidFill>
              </a:rPr>
              <a:t>Approvable or Fatal Flaws?</a:t>
            </a:r>
          </a:p>
          <a:p>
            <a:endParaRPr lang="en-US" dirty="0"/>
          </a:p>
        </p:txBody>
      </p:sp>
    </p:spTree>
    <p:extLst>
      <p:ext uri="{BB962C8B-B14F-4D97-AF65-F5344CB8AC3E}">
        <p14:creationId xmlns:p14="http://schemas.microsoft.com/office/powerpoint/2010/main" val="40980338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295400" y="1641659"/>
            <a:ext cx="6705600" cy="4546373"/>
          </a:xfrm>
          <a:prstGeom prst="rect">
            <a:avLst/>
          </a:prstGeom>
        </p:spPr>
      </p:pic>
    </p:spTree>
    <p:extLst>
      <p:ext uri="{BB962C8B-B14F-4D97-AF65-F5344CB8AC3E}">
        <p14:creationId xmlns:p14="http://schemas.microsoft.com/office/powerpoint/2010/main" val="35785119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Plan Set</a:t>
            </a:r>
            <a:endParaRPr lang="en-US" dirty="0"/>
          </a:p>
        </p:txBody>
      </p:sp>
      <p:sp>
        <p:nvSpPr>
          <p:cNvPr id="3" name="Content Placeholder 2"/>
          <p:cNvSpPr>
            <a:spLocks noGrp="1"/>
          </p:cNvSpPr>
          <p:nvPr>
            <p:ph idx="1"/>
          </p:nvPr>
        </p:nvSpPr>
        <p:spPr/>
        <p:txBody>
          <a:bodyPr>
            <a:normAutofit/>
          </a:bodyPr>
          <a:lstStyle/>
          <a:p>
            <a:r>
              <a:rPr lang="en-US" b="1" dirty="0">
                <a:solidFill>
                  <a:schemeClr val="tx1"/>
                </a:solidFill>
              </a:rPr>
              <a:t>Look at the SSP and Plan Set for the Commercial Plan Set and fill out the Worksheet.  Use the flowchart.</a:t>
            </a:r>
          </a:p>
          <a:p>
            <a:r>
              <a:rPr lang="en-US" b="1" dirty="0">
                <a:solidFill>
                  <a:schemeClr val="tx1"/>
                </a:solidFill>
              </a:rPr>
              <a:t>What MRs apply?</a:t>
            </a:r>
          </a:p>
          <a:p>
            <a:r>
              <a:rPr lang="en-US" b="1" dirty="0">
                <a:solidFill>
                  <a:schemeClr val="tx1"/>
                </a:solidFill>
              </a:rPr>
              <a:t>What Mitigation is required?</a:t>
            </a:r>
          </a:p>
          <a:p>
            <a:r>
              <a:rPr lang="en-US" b="1" dirty="0">
                <a:solidFill>
                  <a:schemeClr val="tx1"/>
                </a:solidFill>
              </a:rPr>
              <a:t>Does SSP match Plan Set?</a:t>
            </a:r>
          </a:p>
          <a:p>
            <a:r>
              <a:rPr lang="en-US" b="1" dirty="0">
                <a:solidFill>
                  <a:schemeClr val="tx1"/>
                </a:solidFill>
              </a:rPr>
              <a:t>Approvable or Fatal Flaws?</a:t>
            </a:r>
          </a:p>
          <a:p>
            <a:endParaRPr lang="en-US" dirty="0"/>
          </a:p>
        </p:txBody>
      </p:sp>
    </p:spTree>
    <p:extLst>
      <p:ext uri="{BB962C8B-B14F-4D97-AF65-F5344CB8AC3E}">
        <p14:creationId xmlns:p14="http://schemas.microsoft.com/office/powerpoint/2010/main" val="31556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solidFill>
                  <a:srgbClr val="7030A0"/>
                </a:solidFill>
                <a:latin typeface="Showcard Gothic" panose="04020904020102020604" pitchFamily="82" charset="0"/>
              </a:rPr>
              <a:t>Hilariousness – Final Episode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lstStyle/>
          <a:p>
            <a:r>
              <a:rPr lang="en-US" b="1" dirty="0" smtClean="0">
                <a:solidFill>
                  <a:srgbClr val="7030A0"/>
                </a:solidFill>
              </a:rPr>
              <a:t>What do nuclear engineers like to eat?</a:t>
            </a:r>
          </a:p>
          <a:p>
            <a:endParaRPr lang="en-US" b="1" dirty="0">
              <a:solidFill>
                <a:srgbClr val="7030A0"/>
              </a:solidFill>
            </a:endParaRPr>
          </a:p>
          <a:p>
            <a:endParaRPr lang="en-US" b="1" dirty="0" smtClean="0">
              <a:solidFill>
                <a:srgbClr val="7030A0"/>
              </a:solidFill>
            </a:endParaRPr>
          </a:p>
          <a:p>
            <a:endParaRPr lang="en-US" b="1" dirty="0">
              <a:solidFill>
                <a:srgbClr val="7030A0"/>
              </a:solidFill>
            </a:endParaRPr>
          </a:p>
          <a:p>
            <a:r>
              <a:rPr lang="en-US" b="1" dirty="0" smtClean="0">
                <a:solidFill>
                  <a:srgbClr val="7030A0"/>
                </a:solidFill>
              </a:rPr>
              <a:t>Fission Chips.</a:t>
            </a:r>
          </a:p>
        </p:txBody>
      </p:sp>
    </p:spTree>
    <p:extLst>
      <p:ext uri="{BB962C8B-B14F-4D97-AF65-F5344CB8AC3E}">
        <p14:creationId xmlns:p14="http://schemas.microsoft.com/office/powerpoint/2010/main" val="5818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Thanks for attending this training</a:t>
            </a:r>
          </a:p>
          <a:p>
            <a:r>
              <a:rPr lang="en-US" b="1" dirty="0" smtClean="0">
                <a:solidFill>
                  <a:schemeClr val="tx1"/>
                </a:solidFill>
              </a:rPr>
              <a:t>We hope it is helpful to you now and in future</a:t>
            </a:r>
          </a:p>
          <a:p>
            <a:r>
              <a:rPr lang="en-US" b="1" dirty="0" smtClean="0">
                <a:solidFill>
                  <a:schemeClr val="tx1"/>
                </a:solidFill>
              </a:rPr>
              <a:t>Let us know what would be helpful to change in this workshop</a:t>
            </a:r>
          </a:p>
          <a:p>
            <a:r>
              <a:rPr lang="en-US" b="1" dirty="0" smtClean="0">
                <a:solidFill>
                  <a:schemeClr val="tx1"/>
                </a:solidFill>
              </a:rPr>
              <a:t>Contact us if you have specific questions</a:t>
            </a:r>
          </a:p>
          <a:p>
            <a:r>
              <a:rPr lang="en-US" b="1" dirty="0" smtClean="0">
                <a:solidFill>
                  <a:schemeClr val="tx1"/>
                </a:solidFill>
              </a:rPr>
              <a:t>Ecology is also a resource for everything related to their Permits and Manuals.</a:t>
            </a:r>
            <a:endParaRPr lang="en-US" b="1" dirty="0">
              <a:solidFill>
                <a:schemeClr val="tx1"/>
              </a:solidFill>
            </a:endParaRPr>
          </a:p>
        </p:txBody>
      </p:sp>
    </p:spTree>
    <p:extLst>
      <p:ext uri="{BB962C8B-B14F-4D97-AF65-F5344CB8AC3E}">
        <p14:creationId xmlns:p14="http://schemas.microsoft.com/office/powerpoint/2010/main" val="301602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Step 1 - Project History</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b="1" dirty="0" smtClean="0">
                <a:solidFill>
                  <a:schemeClr val="tx1"/>
                </a:solidFill>
              </a:rPr>
              <a:t>Is this project associated with a land use action or other associated permit?  </a:t>
            </a:r>
          </a:p>
          <a:p>
            <a:pPr lvl="1"/>
            <a:r>
              <a:rPr lang="en-US" b="1" dirty="0" smtClean="0">
                <a:solidFill>
                  <a:schemeClr val="tx1"/>
                </a:solidFill>
              </a:rPr>
              <a:t>Land use actions can vest projects to previous regulations.</a:t>
            </a:r>
          </a:p>
          <a:p>
            <a:pPr lvl="1"/>
            <a:r>
              <a:rPr lang="en-US" b="1" dirty="0" smtClean="0">
                <a:solidFill>
                  <a:schemeClr val="tx1"/>
                </a:solidFill>
              </a:rPr>
              <a:t>Land use actions or other permit requirements may have already defined the stormwater mitigation requirements.</a:t>
            </a:r>
          </a:p>
          <a:p>
            <a:pPr lvl="1"/>
            <a:r>
              <a:rPr lang="en-US" b="1" dirty="0" smtClean="0">
                <a:solidFill>
                  <a:schemeClr val="tx1"/>
                </a:solidFill>
              </a:rPr>
              <a:t>Stormwater mitigation requirements may be different from SWMMWW because of vesting or specific site conditions. </a:t>
            </a:r>
          </a:p>
          <a:p>
            <a:pPr lvl="1"/>
            <a:r>
              <a:rPr lang="en-US" b="1" dirty="0">
                <a:solidFill>
                  <a:schemeClr val="tx1"/>
                </a:solidFill>
              </a:rPr>
              <a:t>Some jurisdictions use developer agreements that could affect stormwater mitigation. </a:t>
            </a:r>
            <a:endParaRPr lang="en-US" b="1" dirty="0" smtClean="0">
              <a:solidFill>
                <a:schemeClr val="tx1"/>
              </a:solidFill>
            </a:endParaRPr>
          </a:p>
          <a:p>
            <a:pPr lvl="1"/>
            <a:r>
              <a:rPr lang="en-US" b="1" dirty="0" smtClean="0">
                <a:solidFill>
                  <a:schemeClr val="tx1"/>
                </a:solidFill>
              </a:rPr>
              <a:t>Hearing Examiner Rulings may define specific requirements.</a:t>
            </a:r>
            <a:endParaRPr lang="en-US" b="1" dirty="0">
              <a:solidFill>
                <a:schemeClr val="tx1"/>
              </a:solidFill>
            </a:endParaRPr>
          </a:p>
          <a:p>
            <a:pPr marL="457200" lvl="1" indent="0">
              <a:buNone/>
            </a:pPr>
            <a:endParaRPr lang="en-US" b="1" dirty="0">
              <a:solidFill>
                <a:schemeClr val="tx1"/>
              </a:solidFill>
            </a:endParaRPr>
          </a:p>
          <a:p>
            <a:pPr marL="342900" lvl="1" indent="-342900">
              <a:buFont typeface="Arial" pitchFamily="34" charset="0"/>
              <a:buChar char="•"/>
            </a:pPr>
            <a:r>
              <a:rPr lang="en-US" sz="2400" b="1" dirty="0">
                <a:solidFill>
                  <a:schemeClr val="tx1"/>
                </a:solidFill>
              </a:rPr>
              <a:t>Where to Look: City/County Permit Records; Assessor Records; </a:t>
            </a:r>
            <a:r>
              <a:rPr lang="en-US" sz="2400" b="1" dirty="0" smtClean="0">
                <a:solidFill>
                  <a:schemeClr val="tx1"/>
                </a:solidFill>
              </a:rPr>
              <a:t>Parcel Records; Anywhere and Everywhere.</a:t>
            </a:r>
          </a:p>
          <a:p>
            <a:pPr lvl="1"/>
            <a:r>
              <a:rPr lang="en-US" b="1" dirty="0">
                <a:solidFill>
                  <a:schemeClr val="tx1"/>
                </a:solidFill>
              </a:rPr>
              <a:t>A parcel can have dozens of associated permits…</a:t>
            </a:r>
          </a:p>
          <a:p>
            <a:pPr lvl="1"/>
            <a:endParaRPr lang="en-US" dirty="0" smtClean="0"/>
          </a:p>
        </p:txBody>
      </p:sp>
    </p:spTree>
    <p:extLst>
      <p:ext uri="{BB962C8B-B14F-4D97-AF65-F5344CB8AC3E}">
        <p14:creationId xmlns:p14="http://schemas.microsoft.com/office/powerpoint/2010/main" val="2058133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Project History</a:t>
            </a:r>
            <a:endParaRPr lang="en-US" dirty="0"/>
          </a:p>
        </p:txBody>
      </p:sp>
      <p:sp>
        <p:nvSpPr>
          <p:cNvPr id="3" name="Content Placeholder 2"/>
          <p:cNvSpPr>
            <a:spLocks noGrp="1"/>
          </p:cNvSpPr>
          <p:nvPr>
            <p:ph idx="1"/>
          </p:nvPr>
        </p:nvSpPr>
        <p:spPr>
          <a:xfrm>
            <a:off x="457200" y="914400"/>
            <a:ext cx="8229600" cy="5211763"/>
          </a:xfrm>
        </p:spPr>
        <p:txBody>
          <a:bodyPr/>
          <a:lstStyle/>
          <a:p>
            <a:r>
              <a:rPr lang="en-US" b="1" dirty="0" smtClean="0">
                <a:solidFill>
                  <a:schemeClr val="tx1"/>
                </a:solidFill>
              </a:rPr>
              <a:t>High Tech - Fancy Permitting Program that tells you all your history</a:t>
            </a:r>
          </a:p>
          <a:p>
            <a:r>
              <a:rPr lang="en-US" b="1" dirty="0" smtClean="0">
                <a:solidFill>
                  <a:schemeClr val="tx1"/>
                </a:solidFill>
              </a:rPr>
              <a:t>Low Tech –</a:t>
            </a:r>
          </a:p>
          <a:p>
            <a:pPr lvl="1"/>
            <a:r>
              <a:rPr lang="en-US" b="1" dirty="0" smtClean="0">
                <a:solidFill>
                  <a:schemeClr val="tx1"/>
                </a:solidFill>
              </a:rPr>
              <a:t>Word Document</a:t>
            </a:r>
          </a:p>
          <a:p>
            <a:endParaRPr lang="en-US" dirty="0"/>
          </a:p>
        </p:txBody>
      </p:sp>
      <p:pic>
        <p:nvPicPr>
          <p:cNvPr id="4" name="Picture 3"/>
          <p:cNvPicPr>
            <a:picLocks noChangeAspect="1"/>
          </p:cNvPicPr>
          <p:nvPr/>
        </p:nvPicPr>
        <p:blipFill>
          <a:blip r:embed="rId3"/>
          <a:stretch>
            <a:fillRect/>
          </a:stretch>
        </p:blipFill>
        <p:spPr>
          <a:xfrm>
            <a:off x="3352800" y="1567087"/>
            <a:ext cx="4419600" cy="5109951"/>
          </a:xfrm>
          <a:prstGeom prst="rect">
            <a:avLst/>
          </a:prstGeom>
        </p:spPr>
      </p:pic>
    </p:spTree>
    <p:extLst>
      <p:ext uri="{BB962C8B-B14F-4D97-AF65-F5344CB8AC3E}">
        <p14:creationId xmlns:p14="http://schemas.microsoft.com/office/powerpoint/2010/main" val="53261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800" dirty="0" smtClean="0"/>
              <a:t>Step 2 - Where is the Project?</a:t>
            </a:r>
            <a:endParaRPr lang="en-US" sz="4800" dirty="0"/>
          </a:p>
        </p:txBody>
      </p:sp>
      <p:sp>
        <p:nvSpPr>
          <p:cNvPr id="3" name="Content Placeholder 2"/>
          <p:cNvSpPr>
            <a:spLocks noGrp="1"/>
          </p:cNvSpPr>
          <p:nvPr>
            <p:ph idx="1"/>
          </p:nvPr>
        </p:nvSpPr>
        <p:spPr>
          <a:xfrm>
            <a:off x="457200" y="1371600"/>
            <a:ext cx="8229600" cy="4754563"/>
          </a:xfrm>
        </p:spPr>
        <p:txBody>
          <a:bodyPr/>
          <a:lstStyle/>
          <a:p>
            <a:r>
              <a:rPr lang="en-US" b="1" dirty="0" smtClean="0">
                <a:solidFill>
                  <a:schemeClr val="tx1"/>
                </a:solidFill>
              </a:rPr>
              <a:t>Minimum Requirements are based upon the first receiving waterbody encountered downstream from the project site and based upon the ultimate discharge location.</a:t>
            </a:r>
          </a:p>
          <a:p>
            <a:pPr lvl="1"/>
            <a:r>
              <a:rPr lang="en-US" b="1" dirty="0" smtClean="0">
                <a:solidFill>
                  <a:schemeClr val="tx1"/>
                </a:solidFill>
              </a:rPr>
              <a:t>A receiving waterbody – naturally and/or reconstructed naturally occurring surface water bodies, such as creeks, streams, rivers, lakes, wetlands, estuaries, and marine waters, or ground water, to which a MS4 discharges.</a:t>
            </a:r>
          </a:p>
          <a:p>
            <a:pPr marL="457200" lvl="1" indent="0">
              <a:buNone/>
            </a:pPr>
            <a:endParaRPr lang="en-US" b="1" dirty="0" smtClean="0">
              <a:solidFill>
                <a:schemeClr val="tx1"/>
              </a:solidFill>
            </a:endParaRPr>
          </a:p>
          <a:p>
            <a:r>
              <a:rPr lang="en-US" b="1" dirty="0" smtClean="0">
                <a:solidFill>
                  <a:schemeClr val="tx1"/>
                </a:solidFill>
              </a:rPr>
              <a:t>Phase I and Phase II permits require Permittees to map their MS4s and all receiving waters.  </a:t>
            </a:r>
            <a:endParaRPr lang="en-US" b="1" dirty="0">
              <a:solidFill>
                <a:schemeClr val="tx1"/>
              </a:solidFill>
            </a:endParaRPr>
          </a:p>
          <a:p>
            <a:pPr lvl="1"/>
            <a:r>
              <a:rPr lang="en-US" b="1" dirty="0" smtClean="0">
                <a:solidFill>
                  <a:schemeClr val="tx1"/>
                </a:solidFill>
              </a:rPr>
              <a:t>Use maps!</a:t>
            </a:r>
          </a:p>
          <a:p>
            <a:pPr lvl="1"/>
            <a:r>
              <a:rPr lang="en-US" b="1" dirty="0" smtClean="0">
                <a:solidFill>
                  <a:schemeClr val="tx1"/>
                </a:solidFill>
              </a:rPr>
              <a:t>No easily accessible maps or map is confusing…time for a site visit…pop manhole </a:t>
            </a:r>
            <a:r>
              <a:rPr lang="en-US" b="1" dirty="0">
                <a:solidFill>
                  <a:schemeClr val="tx1"/>
                </a:solidFill>
              </a:rPr>
              <a:t>lids…follow the flow path of pipes and structures to the receiving water! Note – the applicant should do this in SSP but you need to verify.</a:t>
            </a:r>
          </a:p>
        </p:txBody>
      </p:sp>
    </p:spTree>
    <p:extLst>
      <p:ext uri="{BB962C8B-B14F-4D97-AF65-F5344CB8AC3E}">
        <p14:creationId xmlns:p14="http://schemas.microsoft.com/office/powerpoint/2010/main" val="108615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Where does Stormwater Go</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hlinkClick r:id="rId3"/>
              </a:rPr>
              <a:t>https://</a:t>
            </a:r>
            <a:r>
              <a:rPr lang="en-US" dirty="0" smtClean="0">
                <a:hlinkClick r:id="rId3"/>
              </a:rPr>
              <a:t>www.tacomapermits.org/dart-map</a:t>
            </a:r>
            <a:endParaRPr lang="en-US" dirty="0" smtClean="0"/>
          </a:p>
          <a:p>
            <a:r>
              <a:rPr lang="en-US" dirty="0" smtClean="0">
                <a:solidFill>
                  <a:schemeClr val="tx1"/>
                </a:solidFill>
              </a:rPr>
              <a:t>Some GIS maps have a stormwater trace option.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3810000" cy="491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2667000"/>
            <a:ext cx="3276600" cy="1200329"/>
          </a:xfrm>
          <a:prstGeom prst="rect">
            <a:avLst/>
          </a:prstGeom>
          <a:noFill/>
        </p:spPr>
        <p:txBody>
          <a:bodyPr wrap="square" rtlCol="0">
            <a:spAutoFit/>
          </a:bodyPr>
          <a:lstStyle/>
          <a:p>
            <a:r>
              <a:rPr lang="en-US" dirty="0" smtClean="0"/>
              <a:t>In this example, the first waterbody is the wetland (purple) and the ultimate discharge is the Puget Sound.</a:t>
            </a:r>
            <a:endParaRPr lang="en-US" dirty="0"/>
          </a:p>
        </p:txBody>
      </p:sp>
    </p:spTree>
    <p:extLst>
      <p:ext uri="{BB962C8B-B14F-4D97-AF65-F5344CB8AC3E}">
        <p14:creationId xmlns:p14="http://schemas.microsoft.com/office/powerpoint/2010/main" val="3021974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Example Question</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800" b="1" dirty="0" smtClean="0">
                <a:solidFill>
                  <a:schemeClr val="tx1"/>
                </a:solidFill>
              </a:rPr>
              <a:t>Where Does Our Water Go?</a:t>
            </a:r>
          </a:p>
          <a:p>
            <a:pPr marL="0" indent="0">
              <a:buNone/>
            </a:pPr>
            <a:endParaRPr lang="en-US" b="1" dirty="0" smtClean="0">
              <a:solidFill>
                <a:schemeClr val="tx1"/>
              </a:solidFill>
            </a:endParaRPr>
          </a:p>
          <a:p>
            <a:endParaRPr lang="en-US" sz="2800" b="1" dirty="0" smtClean="0">
              <a:solidFill>
                <a:schemeClr val="tx1"/>
              </a:solidFill>
            </a:endParaRPr>
          </a:p>
          <a:p>
            <a:r>
              <a:rPr lang="en-US" sz="2800" b="1" dirty="0" smtClean="0">
                <a:solidFill>
                  <a:schemeClr val="tx1"/>
                </a:solidFill>
              </a:rPr>
              <a:t>First Discharge Location:</a:t>
            </a:r>
          </a:p>
          <a:p>
            <a:pPr lvl="1"/>
            <a:r>
              <a:rPr lang="en-US" sz="2400" b="1" dirty="0" smtClean="0">
                <a:solidFill>
                  <a:schemeClr val="tx1"/>
                </a:solidFill>
              </a:rPr>
              <a:t>Freshwater or Salt Water?</a:t>
            </a:r>
          </a:p>
          <a:p>
            <a:endParaRPr lang="en-US" b="1" dirty="0" smtClean="0">
              <a:solidFill>
                <a:schemeClr val="tx1"/>
              </a:solidFill>
            </a:endParaRPr>
          </a:p>
          <a:p>
            <a:r>
              <a:rPr lang="en-US" sz="2800" b="1" dirty="0" smtClean="0">
                <a:solidFill>
                  <a:schemeClr val="tx1"/>
                </a:solidFill>
              </a:rPr>
              <a:t>Ultimate Discharge Location:</a:t>
            </a:r>
          </a:p>
          <a:p>
            <a:pPr lvl="1"/>
            <a:r>
              <a:rPr lang="en-US" sz="2400" b="1" dirty="0" smtClean="0">
                <a:solidFill>
                  <a:schemeClr val="tx1"/>
                </a:solidFill>
              </a:rPr>
              <a:t>Freshwater or Salt Water?</a:t>
            </a:r>
            <a:endParaRPr lang="en-US" sz="2400" b="1" dirty="0">
              <a:solidFill>
                <a:schemeClr val="tx1"/>
              </a:solidFill>
            </a:endParaRPr>
          </a:p>
        </p:txBody>
      </p:sp>
      <p:sp>
        <p:nvSpPr>
          <p:cNvPr id="4" name="TextBox 3"/>
          <p:cNvSpPr txBox="1"/>
          <p:nvPr/>
        </p:nvSpPr>
        <p:spPr>
          <a:xfrm>
            <a:off x="914400" y="2057400"/>
            <a:ext cx="6705600" cy="707886"/>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t>Pipe system to Flett Creek to Chambers Creek to Puget Sound.</a:t>
            </a:r>
          </a:p>
        </p:txBody>
      </p:sp>
      <p:sp>
        <p:nvSpPr>
          <p:cNvPr id="5" name="TextBox 4"/>
          <p:cNvSpPr txBox="1"/>
          <p:nvPr/>
        </p:nvSpPr>
        <p:spPr>
          <a:xfrm>
            <a:off x="1219200" y="3962400"/>
            <a:ext cx="6705600" cy="400110"/>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b="1" dirty="0" smtClean="0"/>
              <a:t>Freshwater</a:t>
            </a:r>
            <a:endParaRPr lang="en-US" sz="2000" b="1" dirty="0"/>
          </a:p>
        </p:txBody>
      </p:sp>
      <p:sp>
        <p:nvSpPr>
          <p:cNvPr id="6" name="TextBox 5"/>
          <p:cNvSpPr txBox="1"/>
          <p:nvPr/>
        </p:nvSpPr>
        <p:spPr>
          <a:xfrm>
            <a:off x="1295400" y="5486400"/>
            <a:ext cx="6705600" cy="400110"/>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b="1" dirty="0" smtClean="0"/>
              <a:t>Salt Water</a:t>
            </a:r>
            <a:endParaRPr lang="en-US" sz="2000" b="1" dirty="0"/>
          </a:p>
        </p:txBody>
      </p:sp>
    </p:spTree>
    <p:extLst>
      <p:ext uri="{BB962C8B-B14F-4D97-AF65-F5344CB8AC3E}">
        <p14:creationId xmlns:p14="http://schemas.microsoft.com/office/powerpoint/2010/main" val="39518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solidFill>
                  <a:srgbClr val="7030A0"/>
                </a:solidFill>
                <a:latin typeface="Showcard Gothic" panose="04020904020102020604" pitchFamily="82" charset="0"/>
              </a:rPr>
              <a:t>Hilariousness – Episode 1</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lstStyle/>
          <a:p>
            <a:r>
              <a:rPr lang="en-US" b="1" dirty="0" smtClean="0">
                <a:solidFill>
                  <a:srgbClr val="7030A0"/>
                </a:solidFill>
              </a:rPr>
              <a:t>What’s the difference between an introverted engineer and an extroverted engineer?</a:t>
            </a:r>
          </a:p>
          <a:p>
            <a:endParaRPr lang="en-US" b="1" dirty="0">
              <a:solidFill>
                <a:srgbClr val="7030A0"/>
              </a:solidFill>
            </a:endParaRPr>
          </a:p>
          <a:p>
            <a:endParaRPr lang="en-US" b="1" dirty="0" smtClean="0">
              <a:solidFill>
                <a:srgbClr val="7030A0"/>
              </a:solidFill>
            </a:endParaRPr>
          </a:p>
          <a:p>
            <a:endParaRPr lang="en-US" b="1" dirty="0">
              <a:solidFill>
                <a:srgbClr val="7030A0"/>
              </a:solidFill>
            </a:endParaRPr>
          </a:p>
          <a:p>
            <a:r>
              <a:rPr lang="en-US" b="1" dirty="0" smtClean="0">
                <a:solidFill>
                  <a:srgbClr val="7030A0"/>
                </a:solidFill>
              </a:rPr>
              <a:t>An introverted engineer looks at their shoes when they’re talking to you, an extroverted engineer looks at your shoes when they’re talking to you.</a:t>
            </a:r>
          </a:p>
        </p:txBody>
      </p:sp>
    </p:spTree>
    <p:extLst>
      <p:ext uri="{BB962C8B-B14F-4D97-AF65-F5344CB8AC3E}">
        <p14:creationId xmlns:p14="http://schemas.microsoft.com/office/powerpoint/2010/main" val="18243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Step 3 - What is the Project?</a:t>
            </a:r>
            <a:endParaRPr lang="en-US" sz="4400" dirty="0"/>
          </a:p>
        </p:txBody>
      </p:sp>
      <p:sp>
        <p:nvSpPr>
          <p:cNvPr id="3" name="Content Placeholder 2"/>
          <p:cNvSpPr>
            <a:spLocks noGrp="1"/>
          </p:cNvSpPr>
          <p:nvPr>
            <p:ph idx="1"/>
          </p:nvPr>
        </p:nvSpPr>
        <p:spPr>
          <a:xfrm>
            <a:off x="457200" y="1981200"/>
            <a:ext cx="8229600" cy="4419600"/>
          </a:xfrm>
        </p:spPr>
        <p:txBody>
          <a:bodyPr>
            <a:normAutofit/>
          </a:bodyPr>
          <a:lstStyle/>
          <a:p>
            <a:r>
              <a:rPr lang="en-US" sz="4800" b="1" dirty="0" smtClean="0">
                <a:solidFill>
                  <a:schemeClr val="tx1"/>
                </a:solidFill>
              </a:rPr>
              <a:t>Know your definitions – review them for every project!!!</a:t>
            </a:r>
          </a:p>
          <a:p>
            <a:endParaRPr lang="en-US" dirty="0"/>
          </a:p>
        </p:txBody>
      </p:sp>
    </p:spTree>
    <p:extLst>
      <p:ext uri="{BB962C8B-B14F-4D97-AF65-F5344CB8AC3E}">
        <p14:creationId xmlns:p14="http://schemas.microsoft.com/office/powerpoint/2010/main" val="387925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Is the Project Exempt?</a:t>
            </a:r>
            <a:endParaRPr lang="en-US" sz="4400" dirty="0"/>
          </a:p>
        </p:txBody>
      </p:sp>
      <p:sp>
        <p:nvSpPr>
          <p:cNvPr id="3" name="Content Placeholder 2"/>
          <p:cNvSpPr>
            <a:spLocks noGrp="1"/>
          </p:cNvSpPr>
          <p:nvPr>
            <p:ph idx="1"/>
          </p:nvPr>
        </p:nvSpPr>
        <p:spPr>
          <a:xfrm>
            <a:off x="457200" y="1066800"/>
            <a:ext cx="8229600" cy="5334000"/>
          </a:xfrm>
        </p:spPr>
        <p:txBody>
          <a:bodyPr>
            <a:normAutofit fontScale="92500" lnSpcReduction="10000"/>
          </a:bodyPr>
          <a:lstStyle/>
          <a:p>
            <a:r>
              <a:rPr lang="en-US" b="1" dirty="0" smtClean="0">
                <a:solidFill>
                  <a:schemeClr val="tx1"/>
                </a:solidFill>
              </a:rPr>
              <a:t>Is the project solely on of the following:</a:t>
            </a:r>
          </a:p>
          <a:p>
            <a:pPr lvl="1"/>
            <a:r>
              <a:rPr lang="en-US" b="1" dirty="0" smtClean="0">
                <a:solidFill>
                  <a:schemeClr val="tx1"/>
                </a:solidFill>
              </a:rPr>
              <a:t>Forest Practices</a:t>
            </a:r>
          </a:p>
          <a:p>
            <a:pPr lvl="2"/>
            <a:r>
              <a:rPr lang="en-US" b="1" dirty="0" smtClean="0">
                <a:solidFill>
                  <a:schemeClr val="tx1"/>
                </a:solidFill>
              </a:rPr>
              <a:t>Regulated under Title 222 WAC, except Class IV- General forest practices that are conversions from timberland to other uses.</a:t>
            </a:r>
          </a:p>
          <a:p>
            <a:pPr lvl="1"/>
            <a:r>
              <a:rPr lang="en-US" b="1" dirty="0" smtClean="0">
                <a:solidFill>
                  <a:schemeClr val="tx1"/>
                </a:solidFill>
              </a:rPr>
              <a:t>Commercial Agriculture</a:t>
            </a:r>
          </a:p>
          <a:p>
            <a:pPr lvl="2"/>
            <a:r>
              <a:rPr lang="en-US" b="1" dirty="0" smtClean="0">
                <a:solidFill>
                  <a:schemeClr val="tx1"/>
                </a:solidFill>
              </a:rPr>
              <a:t>except Class IV general forest practices and construction of impervious surfaces.</a:t>
            </a:r>
          </a:p>
          <a:p>
            <a:pPr lvl="1"/>
            <a:r>
              <a:rPr lang="en-US" b="1" dirty="0" smtClean="0">
                <a:solidFill>
                  <a:schemeClr val="tx1"/>
                </a:solidFill>
              </a:rPr>
              <a:t>Oil and Gas Field Activities and Operations</a:t>
            </a:r>
          </a:p>
          <a:p>
            <a:pPr lvl="1"/>
            <a:r>
              <a:rPr lang="en-US" b="1" dirty="0" smtClean="0">
                <a:solidFill>
                  <a:schemeClr val="tx1"/>
                </a:solidFill>
              </a:rPr>
              <a:t>Pavement Maintenance:</a:t>
            </a:r>
          </a:p>
          <a:p>
            <a:pPr lvl="2"/>
            <a:r>
              <a:rPr lang="en-US" b="1" dirty="0" smtClean="0">
                <a:solidFill>
                  <a:schemeClr val="tx1"/>
                </a:solidFill>
              </a:rPr>
              <a:t>Pothole and square cut patching</a:t>
            </a:r>
          </a:p>
          <a:p>
            <a:pPr lvl="2"/>
            <a:r>
              <a:rPr lang="en-US" b="1" dirty="0" smtClean="0">
                <a:solidFill>
                  <a:schemeClr val="tx1"/>
                </a:solidFill>
              </a:rPr>
              <a:t>Overlaying existing asphalt or concrete pavement with asphalt or concrete without expanding the area of coverage</a:t>
            </a:r>
          </a:p>
          <a:p>
            <a:pPr lvl="2"/>
            <a:r>
              <a:rPr lang="en-US" b="1" dirty="0" smtClean="0">
                <a:solidFill>
                  <a:schemeClr val="tx1"/>
                </a:solidFill>
              </a:rPr>
              <a:t>Shoulder grading</a:t>
            </a:r>
          </a:p>
          <a:p>
            <a:pPr lvl="2"/>
            <a:r>
              <a:rPr lang="en-US" b="1" dirty="0" smtClean="0">
                <a:solidFill>
                  <a:schemeClr val="tx1"/>
                </a:solidFill>
              </a:rPr>
              <a:t>Reshaping/regrading drainage systems</a:t>
            </a:r>
          </a:p>
          <a:p>
            <a:pPr lvl="2"/>
            <a:r>
              <a:rPr lang="en-US" b="1" dirty="0" smtClean="0">
                <a:solidFill>
                  <a:schemeClr val="tx1"/>
                </a:solidFill>
              </a:rPr>
              <a:t>Crack sealing</a:t>
            </a:r>
          </a:p>
          <a:p>
            <a:pPr lvl="2"/>
            <a:r>
              <a:rPr lang="en-US" b="1" dirty="0" smtClean="0">
                <a:solidFill>
                  <a:schemeClr val="tx1"/>
                </a:solidFill>
              </a:rPr>
              <a:t>Resurfacing with in-kind material without expanding the road prism</a:t>
            </a:r>
          </a:p>
          <a:p>
            <a:pPr lvl="2"/>
            <a:r>
              <a:rPr lang="en-US" b="1" dirty="0" smtClean="0">
                <a:solidFill>
                  <a:schemeClr val="tx1"/>
                </a:solidFill>
              </a:rPr>
              <a:t>Pavement preservation activities that do not expand the road prism</a:t>
            </a:r>
          </a:p>
          <a:p>
            <a:pPr lvl="2"/>
            <a:r>
              <a:rPr lang="en-US" b="1" dirty="0" smtClean="0">
                <a:solidFill>
                  <a:schemeClr val="tx1"/>
                </a:solidFill>
              </a:rPr>
              <a:t>Vegetation maintenance</a:t>
            </a:r>
          </a:p>
          <a:p>
            <a:pPr lvl="1"/>
            <a:r>
              <a:rPr lang="en-US" b="1" dirty="0">
                <a:solidFill>
                  <a:schemeClr val="tx1"/>
                </a:solidFill>
              </a:rPr>
              <a:t>Underground Utility Projects that replace the ground surface with in-kind material or material with similar runoff characteristics</a:t>
            </a:r>
          </a:p>
        </p:txBody>
      </p:sp>
    </p:spTree>
    <p:extLst>
      <p:ext uri="{BB962C8B-B14F-4D97-AF65-F5344CB8AC3E}">
        <p14:creationId xmlns:p14="http://schemas.microsoft.com/office/powerpoint/2010/main" val="171524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Today’s Presentation</a:t>
            </a:r>
            <a:endParaRPr lang="en-US" dirty="0"/>
          </a:p>
        </p:txBody>
      </p:sp>
      <p:sp>
        <p:nvSpPr>
          <p:cNvPr id="3" name="Content Placeholder 2"/>
          <p:cNvSpPr>
            <a:spLocks noGrp="1"/>
          </p:cNvSpPr>
          <p:nvPr>
            <p:ph idx="1"/>
          </p:nvPr>
        </p:nvSpPr>
        <p:spPr>
          <a:xfrm>
            <a:off x="457200" y="1295400"/>
            <a:ext cx="8229600" cy="4830763"/>
          </a:xfrm>
        </p:spPr>
        <p:txBody>
          <a:bodyPr/>
          <a:lstStyle/>
          <a:p>
            <a:r>
              <a:rPr lang="en-US" b="1" dirty="0" smtClean="0">
                <a:solidFill>
                  <a:schemeClr val="tx1"/>
                </a:solidFill>
              </a:rPr>
              <a:t>Presentation Location Information</a:t>
            </a:r>
          </a:p>
          <a:p>
            <a:pPr lvl="1"/>
            <a:r>
              <a:rPr lang="en-US" b="1" dirty="0" smtClean="0">
                <a:solidFill>
                  <a:schemeClr val="tx1"/>
                </a:solidFill>
              </a:rPr>
              <a:t>Bathrooms</a:t>
            </a:r>
          </a:p>
          <a:p>
            <a:pPr lvl="1"/>
            <a:r>
              <a:rPr lang="en-US" b="1" dirty="0" smtClean="0">
                <a:solidFill>
                  <a:schemeClr val="tx1"/>
                </a:solidFill>
              </a:rPr>
              <a:t>Water/Coffee</a:t>
            </a:r>
          </a:p>
          <a:p>
            <a:pPr lvl="1"/>
            <a:r>
              <a:rPr lang="en-US" b="1" dirty="0" smtClean="0">
                <a:solidFill>
                  <a:schemeClr val="tx1"/>
                </a:solidFill>
              </a:rPr>
              <a:t>Snacks</a:t>
            </a:r>
            <a:endParaRPr lang="en-US" b="1" dirty="0">
              <a:solidFill>
                <a:schemeClr val="tx1"/>
              </a:solidFill>
            </a:endParaRPr>
          </a:p>
          <a:p>
            <a:r>
              <a:rPr lang="en-US" b="1" dirty="0" smtClean="0">
                <a:solidFill>
                  <a:schemeClr val="tx1"/>
                </a:solidFill>
              </a:rPr>
              <a:t>Ask Questions at any time!</a:t>
            </a:r>
          </a:p>
          <a:p>
            <a:r>
              <a:rPr lang="en-US" b="1" dirty="0" smtClean="0">
                <a:solidFill>
                  <a:schemeClr val="tx1"/>
                </a:solidFill>
              </a:rPr>
              <a:t>Feel free to stand up, stretch, get snacks, or move around at any time.</a:t>
            </a:r>
          </a:p>
          <a:p>
            <a:r>
              <a:rPr lang="en-US" b="1" dirty="0" smtClean="0">
                <a:solidFill>
                  <a:schemeClr val="tx1"/>
                </a:solidFill>
              </a:rPr>
              <a:t>What’s all this stuff at my table?</a:t>
            </a:r>
          </a:p>
          <a:p>
            <a:pPr lvl="1"/>
            <a:r>
              <a:rPr lang="en-US" b="1" dirty="0" smtClean="0">
                <a:solidFill>
                  <a:schemeClr val="tx1"/>
                </a:solidFill>
              </a:rPr>
              <a:t>Flowcharts</a:t>
            </a:r>
          </a:p>
          <a:p>
            <a:pPr lvl="1"/>
            <a:r>
              <a:rPr lang="en-US" b="1" dirty="0" smtClean="0">
                <a:solidFill>
                  <a:schemeClr val="tx1"/>
                </a:solidFill>
              </a:rPr>
              <a:t>Dry Erase Markers</a:t>
            </a:r>
          </a:p>
          <a:p>
            <a:pPr lvl="1"/>
            <a:r>
              <a:rPr lang="en-US" b="1" dirty="0" smtClean="0">
                <a:solidFill>
                  <a:schemeClr val="tx1"/>
                </a:solidFill>
              </a:rPr>
              <a:t>Scratch Paper</a:t>
            </a:r>
          </a:p>
          <a:p>
            <a:pPr lvl="1"/>
            <a:r>
              <a:rPr lang="en-US" b="1" dirty="0" smtClean="0">
                <a:solidFill>
                  <a:schemeClr val="tx1"/>
                </a:solidFill>
              </a:rPr>
              <a:t>Morning Session Project</a:t>
            </a:r>
          </a:p>
          <a:p>
            <a:pPr marL="0" indent="0">
              <a:buNone/>
            </a:pPr>
            <a:endParaRPr lang="en-US" b="1" dirty="0" smtClean="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3435444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3600" dirty="0" smtClean="0"/>
              <a:t>Things that Seem Like Pavement Maintenance But Are Not</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tx1"/>
                </a:solidFill>
              </a:rPr>
              <a:t>These practices are not exempt but they really sound like pavement maintenance:</a:t>
            </a:r>
          </a:p>
          <a:p>
            <a:r>
              <a:rPr lang="en-US" b="1" dirty="0" smtClean="0">
                <a:solidFill>
                  <a:schemeClr val="tx1"/>
                </a:solidFill>
              </a:rPr>
              <a:t>Removing and replacing an asphalt or concrete pavement to base course or lower or repairing the pavement base.  These are considered replaced hard surfaces.</a:t>
            </a:r>
          </a:p>
          <a:p>
            <a:r>
              <a:rPr lang="en-US" b="1" dirty="0" smtClean="0">
                <a:solidFill>
                  <a:schemeClr val="tx1"/>
                </a:solidFill>
              </a:rPr>
              <a:t>Extending the pavement edge without increasing the size of the road prism, or paving graveled shoulders.  These are considered new hard surfaces.</a:t>
            </a:r>
          </a:p>
          <a:p>
            <a:r>
              <a:rPr lang="en-US" b="1" dirty="0" smtClean="0">
                <a:solidFill>
                  <a:schemeClr val="tx1"/>
                </a:solidFill>
              </a:rPr>
              <a:t>Resurfacing, by upgrading, from dirt to gravel, a bituminous surface treatment (“chip seal”), asphalt or concrete; upgrading from gravel to chip seal, asphalt or concrete; or upgrading from chip seal to asphalt or concrete.  These are considered new impervious surfaces.</a:t>
            </a:r>
            <a:endParaRPr lang="en-US" b="1" dirty="0">
              <a:solidFill>
                <a:schemeClr val="tx1"/>
              </a:solidFill>
            </a:endParaRPr>
          </a:p>
        </p:txBody>
      </p:sp>
    </p:spTree>
    <p:extLst>
      <p:ext uri="{BB962C8B-B14F-4D97-AF65-F5344CB8AC3E}">
        <p14:creationId xmlns:p14="http://schemas.microsoft.com/office/powerpoint/2010/main" val="107033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Okay, the Project is Not Exempt…</a:t>
            </a:r>
            <a:endParaRPr lang="en-US" sz="3600" dirty="0"/>
          </a:p>
        </p:txBody>
      </p:sp>
      <p:sp>
        <p:nvSpPr>
          <p:cNvPr id="3" name="Content Placeholder 2"/>
          <p:cNvSpPr>
            <a:spLocks noGrp="1"/>
          </p:cNvSpPr>
          <p:nvPr>
            <p:ph idx="1"/>
          </p:nvPr>
        </p:nvSpPr>
        <p:spPr>
          <a:xfrm>
            <a:off x="457200" y="1066800"/>
            <a:ext cx="8229600" cy="5334000"/>
          </a:xfrm>
        </p:spPr>
        <p:txBody>
          <a:bodyPr>
            <a:normAutofit/>
          </a:bodyPr>
          <a:lstStyle/>
          <a:p>
            <a:r>
              <a:rPr lang="en-US" b="1" dirty="0" smtClean="0">
                <a:solidFill>
                  <a:schemeClr val="tx1"/>
                </a:solidFill>
              </a:rPr>
              <a:t>Is the project considered to be new development or redevelopment?</a:t>
            </a:r>
          </a:p>
          <a:p>
            <a:pPr lvl="1"/>
            <a:r>
              <a:rPr lang="en-US" sz="1800" b="1" dirty="0" smtClean="0">
                <a:solidFill>
                  <a:schemeClr val="tx1"/>
                </a:solidFill>
              </a:rPr>
              <a:t>New Development: land disturbing activities, including Class IV-General Forest Practices that are conversions from timber land to other uses; structural development, including construction or installation of a building or other structure; creation of hard surfaces; and subdivision, short subdivision and binding site plans, as defined and applied in chapter 58.17 RCW.  Projects meeting the definition of redevelopment shall not be considered new development.</a:t>
            </a:r>
          </a:p>
          <a:p>
            <a:pPr lvl="1"/>
            <a:r>
              <a:rPr lang="en-US" sz="1800" b="1" dirty="0" smtClean="0">
                <a:solidFill>
                  <a:schemeClr val="tx1"/>
                </a:solidFill>
              </a:rPr>
              <a:t>Redevelopment: on a site that is already substantially developed, (i.e., has 35% or more of existing hard surface coverage), the creation or addition of hard surfaces; the expansion of a building footprint or addition or replacement of a structure; structural development including construction, installation or expansion of a building or other structure; replacement of hard surface that is not part of a routing maintenance activity; and land disturbing activities.</a:t>
            </a:r>
          </a:p>
          <a:p>
            <a:endParaRPr lang="en-US" dirty="0"/>
          </a:p>
        </p:txBody>
      </p:sp>
    </p:spTree>
    <p:extLst>
      <p:ext uri="{BB962C8B-B14F-4D97-AF65-F5344CB8AC3E}">
        <p14:creationId xmlns:p14="http://schemas.microsoft.com/office/powerpoint/2010/main" val="4026622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Type of Construction?</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marL="342900" lvl="1" indent="-342900">
              <a:buFont typeface="Arial" pitchFamily="34" charset="0"/>
              <a:buChar char="•"/>
            </a:pPr>
            <a:r>
              <a:rPr lang="en-US" sz="4400" b="1" dirty="0" smtClean="0">
                <a:solidFill>
                  <a:schemeClr val="tx1"/>
                </a:solidFill>
              </a:rPr>
              <a:t>Is </a:t>
            </a:r>
            <a:r>
              <a:rPr lang="en-US" sz="4400" b="1" dirty="0">
                <a:solidFill>
                  <a:schemeClr val="tx1"/>
                </a:solidFill>
              </a:rPr>
              <a:t>the </a:t>
            </a:r>
            <a:r>
              <a:rPr lang="en-US" sz="4400" b="1" dirty="0" smtClean="0">
                <a:solidFill>
                  <a:schemeClr val="tx1"/>
                </a:solidFill>
              </a:rPr>
              <a:t>project:</a:t>
            </a:r>
          </a:p>
          <a:p>
            <a:pPr marL="742950" lvl="2" indent="-342900"/>
            <a:r>
              <a:rPr lang="en-US" sz="4400" b="1" dirty="0" smtClean="0">
                <a:solidFill>
                  <a:schemeClr val="tx1"/>
                </a:solidFill>
              </a:rPr>
              <a:t>residential? </a:t>
            </a:r>
          </a:p>
          <a:p>
            <a:pPr marL="742950" lvl="2" indent="-342900"/>
            <a:r>
              <a:rPr lang="en-US" sz="4400" b="1" dirty="0" smtClean="0">
                <a:solidFill>
                  <a:schemeClr val="tx1"/>
                </a:solidFill>
              </a:rPr>
              <a:t>multi-family residential, </a:t>
            </a:r>
          </a:p>
          <a:p>
            <a:pPr marL="742950" lvl="2" indent="-342900"/>
            <a:r>
              <a:rPr lang="en-US" sz="4400" b="1" dirty="0" smtClean="0">
                <a:solidFill>
                  <a:schemeClr val="tx1"/>
                </a:solidFill>
              </a:rPr>
              <a:t>commercial/industrial</a:t>
            </a:r>
            <a:r>
              <a:rPr lang="en-US" sz="4400" b="1" dirty="0">
                <a:solidFill>
                  <a:schemeClr val="tx1"/>
                </a:solidFill>
              </a:rPr>
              <a:t>, </a:t>
            </a:r>
            <a:endParaRPr lang="en-US" sz="4400" b="1" dirty="0" smtClean="0">
              <a:solidFill>
                <a:schemeClr val="tx1"/>
              </a:solidFill>
            </a:endParaRPr>
          </a:p>
          <a:p>
            <a:pPr marL="742950" lvl="2" indent="-342900"/>
            <a:r>
              <a:rPr lang="en-US" sz="4400" b="1" dirty="0" smtClean="0">
                <a:solidFill>
                  <a:schemeClr val="tx1"/>
                </a:solidFill>
              </a:rPr>
              <a:t>road-related?</a:t>
            </a:r>
          </a:p>
          <a:p>
            <a:pPr marL="400050" lvl="2" indent="0">
              <a:buNone/>
            </a:pPr>
            <a:endParaRPr lang="en-US" sz="2400" b="1" dirty="0"/>
          </a:p>
          <a:p>
            <a:endParaRPr lang="en-US" dirty="0"/>
          </a:p>
        </p:txBody>
      </p:sp>
    </p:spTree>
    <p:extLst>
      <p:ext uri="{BB962C8B-B14F-4D97-AF65-F5344CB8AC3E}">
        <p14:creationId xmlns:p14="http://schemas.microsoft.com/office/powerpoint/2010/main" val="2832065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Example Question</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4000" b="1" dirty="0" smtClean="0">
                <a:solidFill>
                  <a:schemeClr val="tx1"/>
                </a:solidFill>
              </a:rPr>
              <a:t>Is our project new development or redevelopment?</a:t>
            </a:r>
          </a:p>
          <a:p>
            <a:endParaRPr lang="en-US" sz="4000" b="1" dirty="0" smtClean="0">
              <a:solidFill>
                <a:schemeClr val="tx1"/>
              </a:solidFill>
            </a:endParaRPr>
          </a:p>
          <a:p>
            <a:r>
              <a:rPr lang="en-US" sz="4000" b="1" dirty="0" smtClean="0">
                <a:solidFill>
                  <a:schemeClr val="tx1"/>
                </a:solidFill>
              </a:rPr>
              <a:t>What Type of Construction? </a:t>
            </a:r>
          </a:p>
          <a:p>
            <a:pPr lvl="1"/>
            <a:r>
              <a:rPr lang="en-US" sz="3200" b="1" dirty="0" smtClean="0">
                <a:solidFill>
                  <a:schemeClr val="tx1"/>
                </a:solidFill>
              </a:rPr>
              <a:t>Residential?</a:t>
            </a:r>
          </a:p>
          <a:p>
            <a:pPr lvl="1"/>
            <a:r>
              <a:rPr lang="en-US" sz="3200" b="1" dirty="0" smtClean="0">
                <a:solidFill>
                  <a:schemeClr val="tx1"/>
                </a:solidFill>
              </a:rPr>
              <a:t>Multi-family residential?</a:t>
            </a:r>
          </a:p>
          <a:p>
            <a:pPr lvl="1"/>
            <a:r>
              <a:rPr lang="en-US" sz="3200" b="1" dirty="0" smtClean="0">
                <a:solidFill>
                  <a:schemeClr val="tx1"/>
                </a:solidFill>
              </a:rPr>
              <a:t>Commercial?</a:t>
            </a:r>
          </a:p>
          <a:p>
            <a:pPr lvl="1"/>
            <a:r>
              <a:rPr lang="en-US" sz="3200" b="1" dirty="0" smtClean="0">
                <a:solidFill>
                  <a:schemeClr val="tx1"/>
                </a:solidFill>
              </a:rPr>
              <a:t>Road-Related? </a:t>
            </a:r>
          </a:p>
          <a:p>
            <a:pPr marL="0" indent="0">
              <a:buNone/>
            </a:pPr>
            <a:endParaRPr lang="en-US" dirty="0"/>
          </a:p>
        </p:txBody>
      </p:sp>
      <p:sp>
        <p:nvSpPr>
          <p:cNvPr id="4" name="TextBox 3"/>
          <p:cNvSpPr txBox="1"/>
          <p:nvPr/>
        </p:nvSpPr>
        <p:spPr>
          <a:xfrm>
            <a:off x="2971800" y="2514600"/>
            <a:ext cx="2895600" cy="461665"/>
          </a:xfrm>
          <a:prstGeom prst="rect">
            <a:avLst/>
          </a:prstGeom>
          <a:noFill/>
        </p:spPr>
        <p:txBody>
          <a:bodyPr wrap="square" rtlCol="0">
            <a:spAutoFit/>
          </a:bodyPr>
          <a:lstStyle/>
          <a:p>
            <a:r>
              <a:rPr lang="en-US" sz="2400" b="1" dirty="0" smtClean="0"/>
              <a:t>Redevelopment</a:t>
            </a:r>
            <a:endParaRPr lang="en-US" sz="2400" b="1" dirty="0"/>
          </a:p>
        </p:txBody>
      </p:sp>
      <p:sp>
        <p:nvSpPr>
          <p:cNvPr id="5" name="TextBox 4"/>
          <p:cNvSpPr txBox="1"/>
          <p:nvPr/>
        </p:nvSpPr>
        <p:spPr>
          <a:xfrm>
            <a:off x="2971800" y="5791200"/>
            <a:ext cx="2895600" cy="461665"/>
          </a:xfrm>
          <a:prstGeom prst="rect">
            <a:avLst/>
          </a:prstGeom>
          <a:noFill/>
        </p:spPr>
        <p:txBody>
          <a:bodyPr wrap="square" rtlCol="0">
            <a:spAutoFit/>
          </a:bodyPr>
          <a:lstStyle/>
          <a:p>
            <a:r>
              <a:rPr lang="en-US" sz="2400" b="1" dirty="0" smtClean="0"/>
              <a:t>Commercial</a:t>
            </a:r>
            <a:endParaRPr lang="en-US" sz="2400" b="1" dirty="0"/>
          </a:p>
        </p:txBody>
      </p:sp>
    </p:spTree>
    <p:extLst>
      <p:ext uri="{BB962C8B-B14F-4D97-AF65-F5344CB8AC3E}">
        <p14:creationId xmlns:p14="http://schemas.microsoft.com/office/powerpoint/2010/main" val="248482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Definitions </a:t>
            </a:r>
            <a:endParaRPr lang="en-US" dirty="0"/>
          </a:p>
        </p:txBody>
      </p:sp>
      <p:sp>
        <p:nvSpPr>
          <p:cNvPr id="3" name="Content Placeholder 2"/>
          <p:cNvSpPr>
            <a:spLocks noGrp="1"/>
          </p:cNvSpPr>
          <p:nvPr>
            <p:ph idx="1"/>
          </p:nvPr>
        </p:nvSpPr>
        <p:spPr>
          <a:xfrm>
            <a:off x="457200" y="1142998"/>
            <a:ext cx="8311896" cy="5250450"/>
          </a:xfrm>
        </p:spPr>
        <p:txBody>
          <a:bodyPr>
            <a:normAutofit/>
          </a:bodyPr>
          <a:lstStyle/>
          <a:p>
            <a:r>
              <a:rPr lang="en-US" b="1" dirty="0" smtClean="0">
                <a:solidFill>
                  <a:schemeClr val="tx1"/>
                </a:solidFill>
              </a:rPr>
              <a:t>Used for determining Minimum Requirements</a:t>
            </a:r>
          </a:p>
          <a:p>
            <a:r>
              <a:rPr lang="en-US" b="1" dirty="0" smtClean="0">
                <a:solidFill>
                  <a:schemeClr val="tx1"/>
                </a:solidFill>
              </a:rPr>
              <a:t>Definitions may vary by jurisdiction – below are from W. Washington Permits.</a:t>
            </a:r>
          </a:p>
          <a:p>
            <a:pPr lvl="1"/>
            <a:r>
              <a:rPr lang="en-US" sz="2400" b="1" dirty="0" smtClean="0">
                <a:solidFill>
                  <a:schemeClr val="tx1"/>
                </a:solidFill>
              </a:rPr>
              <a:t>“Project – Any proposed action to alter or develop a site.”</a:t>
            </a:r>
          </a:p>
          <a:p>
            <a:pPr lvl="1"/>
            <a:r>
              <a:rPr lang="en-US" sz="2400" b="1" dirty="0" smtClean="0">
                <a:solidFill>
                  <a:schemeClr val="tx1"/>
                </a:solidFill>
              </a:rPr>
              <a:t>“Project Site – that portion of a property, properties, or right of way subject to land disturbing activities, new hard surfaces, or replaced hard surfaces.”</a:t>
            </a:r>
          </a:p>
          <a:p>
            <a:pPr lvl="1"/>
            <a:r>
              <a:rPr lang="en-US" sz="2400" b="1" dirty="0" smtClean="0">
                <a:solidFill>
                  <a:schemeClr val="tx1"/>
                </a:solidFill>
              </a:rPr>
              <a:t>“Site – The area defined by the legal boundaries of a parcel or parcels of land that is (are) subject to new development or redevelopment.  For road projects, the length of the project site and the right-of-way boundaries define the site.”</a:t>
            </a:r>
          </a:p>
          <a:p>
            <a:endParaRPr lang="en-US" dirty="0"/>
          </a:p>
        </p:txBody>
      </p:sp>
    </p:spTree>
    <p:extLst>
      <p:ext uri="{BB962C8B-B14F-4D97-AF65-F5344CB8AC3E}">
        <p14:creationId xmlns:p14="http://schemas.microsoft.com/office/powerpoint/2010/main" val="3366263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Important Definitions</a:t>
            </a:r>
            <a:endParaRPr lang="en-US" dirty="0"/>
          </a:p>
        </p:txBody>
      </p:sp>
      <p:sp>
        <p:nvSpPr>
          <p:cNvPr id="3" name="Content Placeholder 2"/>
          <p:cNvSpPr>
            <a:spLocks noGrp="1"/>
          </p:cNvSpPr>
          <p:nvPr>
            <p:ph idx="1"/>
          </p:nvPr>
        </p:nvSpPr>
        <p:spPr>
          <a:xfrm>
            <a:off x="457200" y="838200"/>
            <a:ext cx="8311896" cy="5867400"/>
          </a:xfrm>
        </p:spPr>
        <p:txBody>
          <a:bodyPr>
            <a:normAutofit fontScale="92500" lnSpcReduction="20000"/>
          </a:bodyPr>
          <a:lstStyle/>
          <a:p>
            <a:pPr lvl="1"/>
            <a:r>
              <a:rPr lang="en-US" sz="2100" b="1" dirty="0" smtClean="0">
                <a:solidFill>
                  <a:schemeClr val="tx1"/>
                </a:solidFill>
              </a:rPr>
              <a:t>“Hard Surface:  An impervious surface, a permeable pavement, or a vegetated roof.”</a:t>
            </a:r>
          </a:p>
          <a:p>
            <a:pPr lvl="1"/>
            <a:r>
              <a:rPr lang="en-US" sz="2100" b="1" dirty="0" smtClean="0">
                <a:solidFill>
                  <a:schemeClr val="tx1"/>
                </a:solidFill>
              </a:rPr>
              <a:t>“New Impervious Surface: A surface that is: changed from a pervious surface to an impervious surface; upgraded from gravel to chip seal, asphalt, concrete, or an impervious structure; upgraded from chip seal to asphalt concrete, or an impervious surface.”</a:t>
            </a:r>
          </a:p>
          <a:p>
            <a:pPr lvl="1"/>
            <a:r>
              <a:rPr lang="en-US" sz="2100" b="1" dirty="0" smtClean="0">
                <a:solidFill>
                  <a:schemeClr val="tx1"/>
                </a:solidFill>
              </a:rPr>
              <a:t>“Impervious Surface: A non-vegetated surface area which either prevents or retards the entry of water into the soil mantle as under natural conditions prior to development.  A non-vegetated surface area which causes water to run off the surface in greater quantities or at an increased rate of flow from the flow present under natural conditions prior to development.  Common impervious surfaces include, but are not limited to, roof tops, walkways, patios, driveways, parking lots or storage areas, concrete or asphalt paving, gravel roads, packed earthen materials, and oiled, macadam or other surfaces which similarly impede the natural infiltration of stormwater.  Open, uncovered retention/detention facilities shall not be considered as impervious surfaces for the purposes of determining whether the thresholds for application of Minimum Requirements are exceeded.  Open, uncovered retention/detention facilities shall be considered impervious surfaces for purposes of runoff modeling.”</a:t>
            </a:r>
          </a:p>
        </p:txBody>
      </p:sp>
    </p:spTree>
    <p:extLst>
      <p:ext uri="{BB962C8B-B14F-4D97-AF65-F5344CB8AC3E}">
        <p14:creationId xmlns:p14="http://schemas.microsoft.com/office/powerpoint/2010/main" val="2234432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Important Definitions</a:t>
            </a:r>
            <a:endParaRPr lang="en-US" dirty="0"/>
          </a:p>
        </p:txBody>
      </p:sp>
      <p:sp>
        <p:nvSpPr>
          <p:cNvPr id="3" name="Content Placeholder 2"/>
          <p:cNvSpPr>
            <a:spLocks noGrp="1"/>
          </p:cNvSpPr>
          <p:nvPr>
            <p:ph idx="1"/>
          </p:nvPr>
        </p:nvSpPr>
        <p:spPr>
          <a:xfrm>
            <a:off x="457200" y="990600"/>
            <a:ext cx="8229600" cy="5135563"/>
          </a:xfrm>
        </p:spPr>
        <p:txBody>
          <a:bodyPr/>
          <a:lstStyle/>
          <a:p>
            <a:pPr lvl="1"/>
            <a:r>
              <a:rPr lang="en-US" sz="2100" b="1" dirty="0">
                <a:solidFill>
                  <a:schemeClr val="tx1"/>
                </a:solidFill>
              </a:rPr>
              <a:t>“Replaced Hard Surfaces: For structures, the removal and replacement of hard surfaces down to the foundation.  For other hard surfaces, the removal down to bare soil or base course and replacement.”</a:t>
            </a:r>
          </a:p>
          <a:p>
            <a:pPr lvl="1"/>
            <a:r>
              <a:rPr lang="en-US" sz="2100" b="1" dirty="0">
                <a:solidFill>
                  <a:schemeClr val="tx1"/>
                </a:solidFill>
              </a:rPr>
              <a:t>Vegetation Converted to Lawn/Landscaped: “Converted vegetation (areas): The surfaces on a project site where native vegetation, pasture, scrub/shrub, or unmaintained non-native vegetation (e.g., Himalayan blackberry, scotch broom) are converted to lawn or landscaped areas, or where native vegetation is converted to pasture.”</a:t>
            </a:r>
          </a:p>
          <a:p>
            <a:pPr lvl="1"/>
            <a:r>
              <a:rPr lang="en-US" sz="2100" b="1" dirty="0">
                <a:solidFill>
                  <a:schemeClr val="tx1"/>
                </a:solidFill>
              </a:rPr>
              <a:t>Native Vegetation Converted to Pasture: “Native vegetation: Vegetation comprised of plant species, other than noxious weeds, that are indigenous to the coastal region of the Pacific Northwest and which reasonably could have been expected to naturally occur on the site.”</a:t>
            </a:r>
          </a:p>
          <a:p>
            <a:endParaRPr lang="en-US" dirty="0"/>
          </a:p>
          <a:p>
            <a:endParaRPr lang="en-US" dirty="0"/>
          </a:p>
        </p:txBody>
      </p:sp>
    </p:spTree>
    <p:extLst>
      <p:ext uri="{BB962C8B-B14F-4D97-AF65-F5344CB8AC3E}">
        <p14:creationId xmlns:p14="http://schemas.microsoft.com/office/powerpoint/2010/main" val="3109680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Important Definitions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“Land disturbing activity – Any activity that results in a change in the existing soil cover (both vegetative and non-vegetative) and/or existing soil topography.  Land disturbing activities include, but are not limited to clearing, grading, filling, and excavation.  Compaction that is associated with stabilization of structures and road construction shall be considered a land disturbing activity.  Vegetation maintenance practices, including landscape maintenance and gardening, are not considered to land-disturbing activity.  Stormwater facility maintenance is not considered land disturbing activity if conducted according to established standards and procedures.” </a:t>
            </a:r>
            <a:endParaRPr lang="en-US" b="1" dirty="0">
              <a:solidFill>
                <a:schemeClr val="tx1"/>
              </a:solidFill>
            </a:endParaRPr>
          </a:p>
        </p:txBody>
      </p:sp>
    </p:spTree>
    <p:extLst>
      <p:ext uri="{BB962C8B-B14F-4D97-AF65-F5344CB8AC3E}">
        <p14:creationId xmlns:p14="http://schemas.microsoft.com/office/powerpoint/2010/main" val="3607229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when there are no definitions…</a:t>
            </a:r>
            <a:endParaRPr lang="en-US" dirty="0"/>
          </a:p>
        </p:txBody>
      </p:sp>
      <p:sp>
        <p:nvSpPr>
          <p:cNvPr id="3" name="Content Placeholder 2"/>
          <p:cNvSpPr>
            <a:spLocks noGrp="1"/>
          </p:cNvSpPr>
          <p:nvPr>
            <p:ph idx="1"/>
          </p:nvPr>
        </p:nvSpPr>
        <p:spPr>
          <a:xfrm>
            <a:off x="457200" y="1600200"/>
            <a:ext cx="8229600" cy="4800600"/>
          </a:xfrm>
        </p:spPr>
        <p:txBody>
          <a:bodyPr/>
          <a:lstStyle/>
          <a:p>
            <a:r>
              <a:rPr lang="en-US" b="1" dirty="0" smtClean="0">
                <a:solidFill>
                  <a:schemeClr val="tx1"/>
                </a:solidFill>
              </a:rPr>
              <a:t>Many words/phrases are not defined in Phase I or Phase II Permits, SWMMWW, or SWMMEW.  Up to jurisdictions to interpret what these words mean…</a:t>
            </a:r>
          </a:p>
          <a:p>
            <a:pPr lvl="1"/>
            <a:r>
              <a:rPr lang="en-US" sz="2000" b="1" dirty="0" smtClean="0">
                <a:solidFill>
                  <a:schemeClr val="tx1"/>
                </a:solidFill>
              </a:rPr>
              <a:t>Consistent definitions are necessary.</a:t>
            </a:r>
          </a:p>
          <a:p>
            <a:pPr lvl="1"/>
            <a:r>
              <a:rPr lang="en-US" sz="2000" b="1" dirty="0" smtClean="0">
                <a:solidFill>
                  <a:schemeClr val="tx1"/>
                </a:solidFill>
              </a:rPr>
              <a:t>Ask other jurisdictions how they interpret the word/phrase.</a:t>
            </a:r>
          </a:p>
          <a:p>
            <a:pPr lvl="1"/>
            <a:r>
              <a:rPr lang="en-US" sz="2000" b="1" dirty="0" smtClean="0">
                <a:solidFill>
                  <a:schemeClr val="tx1"/>
                </a:solidFill>
              </a:rPr>
              <a:t>Develop your own definition/interpretation.  </a:t>
            </a:r>
          </a:p>
          <a:p>
            <a:pPr lvl="1"/>
            <a:r>
              <a:rPr lang="en-US" sz="2000" b="1" dirty="0" smtClean="0">
                <a:solidFill>
                  <a:schemeClr val="tx1"/>
                </a:solidFill>
              </a:rPr>
              <a:t>Develop Interpretation Documents.</a:t>
            </a:r>
          </a:p>
          <a:p>
            <a:pPr lvl="1"/>
            <a:r>
              <a:rPr lang="en-US" sz="2000" b="1" dirty="0" smtClean="0">
                <a:solidFill>
                  <a:schemeClr val="tx1"/>
                </a:solidFill>
              </a:rPr>
              <a:t>Keep track of your interpretation documents.</a:t>
            </a:r>
          </a:p>
          <a:p>
            <a:pPr lvl="2"/>
            <a:r>
              <a:rPr lang="en-US" sz="2000" b="1" dirty="0" smtClean="0">
                <a:solidFill>
                  <a:schemeClr val="tx1"/>
                </a:solidFill>
              </a:rPr>
              <a:t>Internal interpretation documents</a:t>
            </a:r>
          </a:p>
          <a:p>
            <a:pPr lvl="2"/>
            <a:r>
              <a:rPr lang="en-US" sz="2000" b="1" dirty="0" smtClean="0">
                <a:solidFill>
                  <a:schemeClr val="tx1"/>
                </a:solidFill>
              </a:rPr>
              <a:t>External interpretation documents</a:t>
            </a:r>
          </a:p>
        </p:txBody>
      </p:sp>
    </p:spTree>
    <p:extLst>
      <p:ext uri="{BB962C8B-B14F-4D97-AF65-F5344CB8AC3E}">
        <p14:creationId xmlns:p14="http://schemas.microsoft.com/office/powerpoint/2010/main" val="2621898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Quantifying the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Minimum Requirements are based upon the square footage of “impacts” to a project site.  </a:t>
            </a:r>
          </a:p>
          <a:p>
            <a:r>
              <a:rPr lang="en-US" b="1" dirty="0" smtClean="0">
                <a:solidFill>
                  <a:schemeClr val="tx1"/>
                </a:solidFill>
              </a:rPr>
              <a:t>There is no “net concept”.  New hard surfaces are new hard surfaces and replaced hard surfaces are replaced hard surfaces – they both count toward thresholds.</a:t>
            </a:r>
          </a:p>
          <a:p>
            <a:pPr lvl="1"/>
            <a:r>
              <a:rPr lang="en-US" b="1" dirty="0" smtClean="0">
                <a:solidFill>
                  <a:schemeClr val="tx1"/>
                </a:solidFill>
              </a:rPr>
              <a:t>Example – a school with a play field.  An existing school that is being removed and a new school is being built on the old field – where the old school was will be the new field.  The buildings are the exact same size…</a:t>
            </a:r>
            <a:endParaRPr lang="en-US" b="1" dirty="0">
              <a:solidFill>
                <a:schemeClr val="tx1"/>
              </a:solidFill>
            </a:endParaRPr>
          </a:p>
        </p:txBody>
      </p:sp>
    </p:spTree>
    <p:extLst>
      <p:ext uri="{BB962C8B-B14F-4D97-AF65-F5344CB8AC3E}">
        <p14:creationId xmlns:p14="http://schemas.microsoft.com/office/powerpoint/2010/main" val="228953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 Introductions</a:t>
            </a:r>
            <a:endParaRPr lang="en-US" dirty="0"/>
          </a:p>
        </p:txBody>
      </p:sp>
      <p:sp>
        <p:nvSpPr>
          <p:cNvPr id="3" name="Content Placeholder 2"/>
          <p:cNvSpPr>
            <a:spLocks noGrp="1"/>
          </p:cNvSpPr>
          <p:nvPr>
            <p:ph idx="1"/>
          </p:nvPr>
        </p:nvSpPr>
        <p:spPr/>
        <p:txBody>
          <a:bodyPr>
            <a:normAutofit lnSpcReduction="10000"/>
          </a:bodyPr>
          <a:lstStyle/>
          <a:p>
            <a:endParaRPr lang="en-US" sz="3600" dirty="0"/>
          </a:p>
          <a:p>
            <a:r>
              <a:rPr lang="en-US" sz="3600" b="1" dirty="0" smtClean="0">
                <a:solidFill>
                  <a:schemeClr val="tx1"/>
                </a:solidFill>
              </a:rPr>
              <a:t>Mieke Hoppin, P.E.</a:t>
            </a:r>
          </a:p>
          <a:p>
            <a:pPr marL="0" indent="0">
              <a:buNone/>
            </a:pPr>
            <a:r>
              <a:rPr lang="en-US" sz="3600" b="1" dirty="0" smtClean="0">
                <a:solidFill>
                  <a:schemeClr val="tx1"/>
                </a:solidFill>
              </a:rPr>
              <a:t>	mhoppin@cityoftacoma.org</a:t>
            </a:r>
          </a:p>
          <a:p>
            <a:r>
              <a:rPr lang="en-US" sz="3600" b="1" dirty="0" smtClean="0">
                <a:solidFill>
                  <a:schemeClr val="tx1"/>
                </a:solidFill>
              </a:rPr>
              <a:t>Merita Trohimovich, P.E.</a:t>
            </a:r>
          </a:p>
          <a:p>
            <a:pPr marL="0" indent="0">
              <a:buNone/>
            </a:pPr>
            <a:r>
              <a:rPr lang="en-US" sz="3600" b="1" dirty="0" smtClean="0">
                <a:solidFill>
                  <a:schemeClr val="tx1"/>
                </a:solidFill>
              </a:rPr>
              <a:t>	mtrohimo@cityoftacoma.org</a:t>
            </a:r>
          </a:p>
          <a:p>
            <a:r>
              <a:rPr lang="en-US" sz="3600" b="1" dirty="0" smtClean="0">
                <a:solidFill>
                  <a:schemeClr val="tx1"/>
                </a:solidFill>
              </a:rPr>
              <a:t>Laurie Larson-Pugh </a:t>
            </a:r>
          </a:p>
          <a:p>
            <a:pPr marL="0" indent="0">
              <a:buNone/>
            </a:pPr>
            <a:r>
              <a:rPr lang="en-US" sz="3600" b="1" dirty="0">
                <a:solidFill>
                  <a:schemeClr val="tx1"/>
                </a:solidFill>
              </a:rPr>
              <a:t>	</a:t>
            </a:r>
            <a:r>
              <a:rPr lang="en-US" sz="3600" b="1" dirty="0" smtClean="0">
                <a:solidFill>
                  <a:schemeClr val="tx1"/>
                </a:solidFill>
              </a:rPr>
              <a:t>Washington Stormwater Center</a:t>
            </a:r>
            <a:endParaRPr lang="en-US" sz="3600" b="1" dirty="0">
              <a:solidFill>
                <a:schemeClr val="tx1"/>
              </a:solidFill>
            </a:endParaRPr>
          </a:p>
        </p:txBody>
      </p:sp>
    </p:spTree>
    <p:extLst>
      <p:ext uri="{BB962C8B-B14F-4D97-AF65-F5344CB8AC3E}">
        <p14:creationId xmlns:p14="http://schemas.microsoft.com/office/powerpoint/2010/main" val="2343306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Showcard Gothic" panose="04020904020102020604" pitchFamily="82" charset="0"/>
              </a:rPr>
              <a:t>Hilariousness – Episode 2</a:t>
            </a:r>
            <a:endParaRPr lang="en-US" dirty="0">
              <a:solidFill>
                <a:schemeClr val="accent1">
                  <a:lumMod val="75000"/>
                </a:schemeClr>
              </a:solidFill>
              <a:latin typeface="Showcard Gothic" panose="04020904020102020604" pitchFamily="82" charset="0"/>
            </a:endParaRPr>
          </a:p>
        </p:txBody>
      </p:sp>
      <p:sp>
        <p:nvSpPr>
          <p:cNvPr id="3" name="Content Placeholder 2"/>
          <p:cNvSpPr>
            <a:spLocks noGrp="1"/>
          </p:cNvSpPr>
          <p:nvPr>
            <p:ph idx="1"/>
          </p:nvPr>
        </p:nvSpPr>
        <p:spPr/>
        <p:txBody>
          <a:bodyPr/>
          <a:lstStyle/>
          <a:p>
            <a:endParaRPr lang="en-US" dirty="0" smtClean="0"/>
          </a:p>
          <a:p>
            <a:r>
              <a:rPr lang="en-US" sz="3200" b="1" dirty="0" smtClean="0">
                <a:solidFill>
                  <a:schemeClr val="accent1">
                    <a:lumMod val="75000"/>
                  </a:schemeClr>
                </a:solidFill>
              </a:rPr>
              <a:t>Why did the engineering student leave class early?</a:t>
            </a:r>
          </a:p>
          <a:p>
            <a:endParaRPr lang="en-US" b="1" dirty="0">
              <a:solidFill>
                <a:schemeClr val="accent1">
                  <a:lumMod val="75000"/>
                </a:schemeClr>
              </a:solidFill>
            </a:endParaRPr>
          </a:p>
          <a:p>
            <a:endParaRPr lang="en-US" b="1" dirty="0" smtClean="0">
              <a:solidFill>
                <a:schemeClr val="accent1">
                  <a:lumMod val="75000"/>
                </a:schemeClr>
              </a:solidFill>
            </a:endParaRPr>
          </a:p>
          <a:p>
            <a:r>
              <a:rPr lang="en-US" sz="3200" b="1" dirty="0" smtClean="0">
                <a:solidFill>
                  <a:schemeClr val="accent1">
                    <a:lumMod val="75000"/>
                  </a:schemeClr>
                </a:solidFill>
              </a:rPr>
              <a:t>She was getting a little ANSI.</a:t>
            </a:r>
            <a:endParaRPr lang="en-US" sz="3200" b="1" dirty="0">
              <a:solidFill>
                <a:schemeClr val="accent1">
                  <a:lumMod val="75000"/>
                </a:schemeClr>
              </a:solidFill>
            </a:endParaRPr>
          </a:p>
        </p:txBody>
      </p:sp>
    </p:spTree>
    <p:extLst>
      <p:ext uri="{BB962C8B-B14F-4D97-AF65-F5344CB8AC3E}">
        <p14:creationId xmlns:p14="http://schemas.microsoft.com/office/powerpoint/2010/main" val="4221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 Thresholds</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New Development – Site has Less than 35% Of Existing Hard Surface</a:t>
            </a:r>
          </a:p>
          <a:p>
            <a:pPr lvl="1"/>
            <a:r>
              <a:rPr lang="en-US" sz="1800" b="1" dirty="0" smtClean="0">
                <a:solidFill>
                  <a:schemeClr val="tx1"/>
                </a:solidFill>
              </a:rPr>
              <a:t>Comply with Minimum Requirement #1-5 for the new and replaced hard surfaces and the land disturbed:</a:t>
            </a:r>
          </a:p>
          <a:p>
            <a:pPr lvl="2"/>
            <a:r>
              <a:rPr lang="en-US" sz="1800" b="1" dirty="0" smtClean="0">
                <a:solidFill>
                  <a:schemeClr val="tx1"/>
                </a:solidFill>
              </a:rPr>
              <a:t>Results in 2,000 square feet, or greater, of new plus replaced hard surface area, or</a:t>
            </a:r>
          </a:p>
          <a:p>
            <a:pPr lvl="2"/>
            <a:r>
              <a:rPr lang="en-US" sz="1800" b="1" dirty="0" smtClean="0">
                <a:solidFill>
                  <a:schemeClr val="tx1"/>
                </a:solidFill>
              </a:rPr>
              <a:t>Has land disturbing activity of 7,000 square feet or greater.</a:t>
            </a:r>
          </a:p>
          <a:p>
            <a:pPr lvl="1"/>
            <a:r>
              <a:rPr lang="en-US" sz="1800" b="1" dirty="0">
                <a:solidFill>
                  <a:schemeClr val="tx1"/>
                </a:solidFill>
              </a:rPr>
              <a:t>Comply with Minimum Requirements #1-#9 for the new and replaced hard surfaces and the converted vegetation areas</a:t>
            </a:r>
            <a:r>
              <a:rPr lang="en-US" sz="1800" b="1" dirty="0" smtClean="0">
                <a:solidFill>
                  <a:schemeClr val="tx1"/>
                </a:solidFill>
              </a:rPr>
              <a:t>:</a:t>
            </a:r>
          </a:p>
          <a:p>
            <a:pPr lvl="2"/>
            <a:r>
              <a:rPr lang="en-US" sz="1800" b="1" dirty="0" smtClean="0">
                <a:solidFill>
                  <a:schemeClr val="tx1"/>
                </a:solidFill>
              </a:rPr>
              <a:t>Results in 5,000 square feet, or greater, of new plus replaced hard surface area, or</a:t>
            </a:r>
          </a:p>
          <a:p>
            <a:pPr lvl="2"/>
            <a:r>
              <a:rPr lang="en-US" sz="1800" b="1" dirty="0" smtClean="0">
                <a:solidFill>
                  <a:schemeClr val="tx1"/>
                </a:solidFill>
              </a:rPr>
              <a:t>Converts ¾ acre or more, of vegetation to lawn or landscaped areas, or</a:t>
            </a:r>
          </a:p>
          <a:p>
            <a:pPr lvl="2"/>
            <a:r>
              <a:rPr lang="en-US" sz="1800" b="1" dirty="0" smtClean="0">
                <a:solidFill>
                  <a:schemeClr val="tx1"/>
                </a:solidFill>
              </a:rPr>
              <a:t>Converts 2.5 acres, or more, of native vegetation to pasture.</a:t>
            </a:r>
            <a:endParaRPr lang="en-US" sz="1800" b="1" dirty="0">
              <a:solidFill>
                <a:schemeClr val="tx1"/>
              </a:solidFill>
            </a:endParaRPr>
          </a:p>
        </p:txBody>
      </p:sp>
    </p:spTree>
    <p:extLst>
      <p:ext uri="{BB962C8B-B14F-4D97-AF65-F5344CB8AC3E}">
        <p14:creationId xmlns:p14="http://schemas.microsoft.com/office/powerpoint/2010/main" val="2551657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Minimum Requirement Thresholds</a:t>
            </a:r>
            <a:endParaRPr lang="en-US" sz="4000" dirty="0"/>
          </a:p>
        </p:txBody>
      </p:sp>
      <p:sp>
        <p:nvSpPr>
          <p:cNvPr id="3" name="Content Placeholder 2"/>
          <p:cNvSpPr>
            <a:spLocks noGrp="1"/>
          </p:cNvSpPr>
          <p:nvPr>
            <p:ph idx="1"/>
          </p:nvPr>
        </p:nvSpPr>
        <p:spPr>
          <a:xfrm>
            <a:off x="457200" y="990600"/>
            <a:ext cx="8229600" cy="5486400"/>
          </a:xfrm>
        </p:spPr>
        <p:txBody>
          <a:bodyPr>
            <a:normAutofit fontScale="92500" lnSpcReduction="20000"/>
          </a:bodyPr>
          <a:lstStyle/>
          <a:p>
            <a:r>
              <a:rPr lang="en-US" b="1" dirty="0" smtClean="0">
                <a:solidFill>
                  <a:schemeClr val="tx1"/>
                </a:solidFill>
              </a:rPr>
              <a:t>Redevelopment</a:t>
            </a:r>
          </a:p>
          <a:p>
            <a:pPr lvl="1"/>
            <a:r>
              <a:rPr lang="en-US" sz="1800" b="1" dirty="0" smtClean="0">
                <a:solidFill>
                  <a:schemeClr val="tx1"/>
                </a:solidFill>
              </a:rPr>
              <a:t>Comply with Minimum Requirement #1-5 for the new and replaced hard surfaces and the land disturbed:</a:t>
            </a:r>
          </a:p>
          <a:p>
            <a:pPr lvl="2"/>
            <a:r>
              <a:rPr lang="en-US" sz="1800" b="1" dirty="0" smtClean="0">
                <a:solidFill>
                  <a:schemeClr val="tx1"/>
                </a:solidFill>
              </a:rPr>
              <a:t>Results in 2,000 square feet, or greater, of new plus replaced hard surface area, or</a:t>
            </a:r>
          </a:p>
          <a:p>
            <a:pPr lvl="2"/>
            <a:r>
              <a:rPr lang="en-US" sz="1800" b="1" dirty="0" smtClean="0">
                <a:solidFill>
                  <a:schemeClr val="tx1"/>
                </a:solidFill>
              </a:rPr>
              <a:t>Has land disturbing activity of 7,000 square feet or greater.</a:t>
            </a:r>
          </a:p>
          <a:p>
            <a:pPr lvl="1"/>
            <a:r>
              <a:rPr lang="en-US" sz="1800" b="1" dirty="0">
                <a:solidFill>
                  <a:schemeClr val="tx1"/>
                </a:solidFill>
              </a:rPr>
              <a:t>Comply with Minimum Requirements #1-#9 for the new </a:t>
            </a:r>
            <a:r>
              <a:rPr lang="en-US" sz="1800" b="1" dirty="0" smtClean="0">
                <a:solidFill>
                  <a:schemeClr val="tx1"/>
                </a:solidFill>
              </a:rPr>
              <a:t>surfaces </a:t>
            </a:r>
            <a:r>
              <a:rPr lang="en-US" sz="1800" b="1" dirty="0">
                <a:solidFill>
                  <a:schemeClr val="tx1"/>
                </a:solidFill>
              </a:rPr>
              <a:t>and the converted vegetation areas</a:t>
            </a:r>
            <a:r>
              <a:rPr lang="en-US" sz="1800" b="1" dirty="0" smtClean="0">
                <a:solidFill>
                  <a:schemeClr val="tx1"/>
                </a:solidFill>
              </a:rPr>
              <a:t>:</a:t>
            </a:r>
          </a:p>
          <a:p>
            <a:pPr lvl="2"/>
            <a:r>
              <a:rPr lang="en-US" sz="1800" b="1" dirty="0" smtClean="0">
                <a:solidFill>
                  <a:schemeClr val="tx1"/>
                </a:solidFill>
              </a:rPr>
              <a:t>Results in 5,000 square feet, or greater, of new plus replaced hard surface area, or</a:t>
            </a:r>
          </a:p>
          <a:p>
            <a:pPr lvl="2"/>
            <a:r>
              <a:rPr lang="en-US" sz="1800" b="1" dirty="0" smtClean="0">
                <a:solidFill>
                  <a:schemeClr val="tx1"/>
                </a:solidFill>
              </a:rPr>
              <a:t>Converts ¾ acre or more, of vegetation to lawn or landscaped areas, or</a:t>
            </a:r>
          </a:p>
          <a:p>
            <a:pPr lvl="2"/>
            <a:r>
              <a:rPr lang="en-US" sz="1800" b="1" dirty="0" smtClean="0">
                <a:solidFill>
                  <a:schemeClr val="tx1"/>
                </a:solidFill>
              </a:rPr>
              <a:t>Converts 2.5 acres, or more, of native vegetation to pasture.</a:t>
            </a:r>
          </a:p>
          <a:p>
            <a:pPr lvl="1"/>
            <a:r>
              <a:rPr lang="en-US" sz="1800" b="1" dirty="0">
                <a:solidFill>
                  <a:schemeClr val="tx1"/>
                </a:solidFill>
              </a:rPr>
              <a:t>Comply with Minimum Requirements #1-9 for the </a:t>
            </a:r>
            <a:r>
              <a:rPr lang="en-US" sz="1800" b="1" u="sng" dirty="0">
                <a:solidFill>
                  <a:schemeClr val="tx1"/>
                </a:solidFill>
              </a:rPr>
              <a:t>new and replaced hard </a:t>
            </a:r>
            <a:r>
              <a:rPr lang="en-US" sz="1800" b="1" dirty="0">
                <a:solidFill>
                  <a:schemeClr val="tx1"/>
                </a:solidFill>
              </a:rPr>
              <a:t>surfaces and converted vegetation </a:t>
            </a:r>
            <a:r>
              <a:rPr lang="en-US" sz="1800" b="1" dirty="0" smtClean="0">
                <a:solidFill>
                  <a:schemeClr val="tx1"/>
                </a:solidFill>
              </a:rPr>
              <a:t>areas</a:t>
            </a:r>
            <a:r>
              <a:rPr lang="en-US" sz="1800" b="1" dirty="0">
                <a:solidFill>
                  <a:schemeClr val="tx1"/>
                </a:solidFill>
              </a:rPr>
              <a:t> </a:t>
            </a:r>
            <a:r>
              <a:rPr lang="en-US" sz="1800" b="1" dirty="0" smtClean="0">
                <a:solidFill>
                  <a:schemeClr val="tx1"/>
                </a:solidFill>
              </a:rPr>
              <a:t>if:</a:t>
            </a:r>
          </a:p>
          <a:p>
            <a:pPr lvl="2"/>
            <a:r>
              <a:rPr lang="en-US" sz="1800" b="1" dirty="0" smtClean="0">
                <a:solidFill>
                  <a:schemeClr val="tx1"/>
                </a:solidFill>
              </a:rPr>
              <a:t>The total of new plus replaced hard surfaces is 5,000 square feet or more, and</a:t>
            </a:r>
          </a:p>
          <a:p>
            <a:pPr lvl="2"/>
            <a:r>
              <a:rPr lang="en-US" sz="1800" b="1" dirty="0" smtClean="0">
                <a:solidFill>
                  <a:schemeClr val="tx1"/>
                </a:solidFill>
              </a:rPr>
              <a:t>For commercial or industrial projects: the valuation of the proposed improvements, including interior improvements, exceeds 50% of the assessed value of the existing </a:t>
            </a:r>
            <a:r>
              <a:rPr lang="en-US" sz="1800" b="1" u="sng" dirty="0" smtClean="0">
                <a:solidFill>
                  <a:schemeClr val="tx1"/>
                </a:solidFill>
              </a:rPr>
              <a:t>Project Site Improvements</a:t>
            </a:r>
            <a:r>
              <a:rPr lang="en-US" sz="1800" b="1" dirty="0" smtClean="0">
                <a:solidFill>
                  <a:schemeClr val="tx1"/>
                </a:solidFill>
              </a:rPr>
              <a:t>.</a:t>
            </a:r>
          </a:p>
          <a:p>
            <a:pPr lvl="2"/>
            <a:r>
              <a:rPr lang="en-US" sz="1800" b="1" dirty="0" smtClean="0">
                <a:solidFill>
                  <a:schemeClr val="tx1"/>
                </a:solidFill>
              </a:rPr>
              <a:t>For all other projects: the valuation of the proposed improvements, including interior improvements, exceeds 50% of the value of the existing </a:t>
            </a:r>
            <a:r>
              <a:rPr lang="en-US" sz="1800" b="1" u="sng" dirty="0" smtClean="0">
                <a:solidFill>
                  <a:schemeClr val="tx1"/>
                </a:solidFill>
              </a:rPr>
              <a:t>Site Improvements</a:t>
            </a:r>
            <a:r>
              <a:rPr lang="en-US" sz="1800" b="1" dirty="0" smtClean="0">
                <a:solidFill>
                  <a:schemeClr val="tx1"/>
                </a:solidFill>
              </a:rPr>
              <a:t>.</a:t>
            </a:r>
          </a:p>
        </p:txBody>
      </p:sp>
    </p:spTree>
    <p:extLst>
      <p:ext uri="{BB962C8B-B14F-4D97-AF65-F5344CB8AC3E}">
        <p14:creationId xmlns:p14="http://schemas.microsoft.com/office/powerpoint/2010/main" val="3555433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800" dirty="0" smtClean="0"/>
              <a:t>Minimum Requirements – Permit Appendix 1</a:t>
            </a:r>
            <a:endParaRPr lang="en-US" sz="2800" dirty="0"/>
          </a:p>
        </p:txBody>
      </p:sp>
      <p:sp>
        <p:nvSpPr>
          <p:cNvPr id="3" name="Content Placeholder 2"/>
          <p:cNvSpPr>
            <a:spLocks noGrp="1"/>
          </p:cNvSpPr>
          <p:nvPr>
            <p:ph idx="1"/>
          </p:nvPr>
        </p:nvSpPr>
        <p:spPr>
          <a:xfrm>
            <a:off x="457200" y="1143000"/>
            <a:ext cx="8229600" cy="5257800"/>
          </a:xfrm>
        </p:spPr>
        <p:txBody>
          <a:bodyPr>
            <a:normAutofit fontScale="92500"/>
          </a:bodyPr>
          <a:lstStyle/>
          <a:p>
            <a:r>
              <a:rPr lang="en-US" b="1" dirty="0" smtClean="0">
                <a:solidFill>
                  <a:schemeClr val="tx1"/>
                </a:solidFill>
              </a:rPr>
              <a:t>Minimum Requirement #1 – Preparation of a Stormwater Site Plan</a:t>
            </a:r>
          </a:p>
          <a:p>
            <a:r>
              <a:rPr lang="en-US" b="1" dirty="0" smtClean="0">
                <a:solidFill>
                  <a:schemeClr val="tx1"/>
                </a:solidFill>
              </a:rPr>
              <a:t>Minimum Requirement #2 – Construction Stormwater Pollution Prevention Plan</a:t>
            </a:r>
          </a:p>
          <a:p>
            <a:r>
              <a:rPr lang="en-US" b="1" dirty="0" smtClean="0">
                <a:solidFill>
                  <a:schemeClr val="tx1"/>
                </a:solidFill>
              </a:rPr>
              <a:t>Minimum Requirement #3 – Source Control of Pollution </a:t>
            </a:r>
          </a:p>
          <a:p>
            <a:r>
              <a:rPr lang="en-US" b="1" dirty="0" smtClean="0">
                <a:solidFill>
                  <a:schemeClr val="tx1"/>
                </a:solidFill>
              </a:rPr>
              <a:t>Minimum Requirement #4 – Preservation of Natural Drainage Systems and Outfalls</a:t>
            </a:r>
          </a:p>
          <a:p>
            <a:r>
              <a:rPr lang="en-US" b="1" dirty="0" smtClean="0">
                <a:solidFill>
                  <a:schemeClr val="tx1"/>
                </a:solidFill>
              </a:rPr>
              <a:t>Minimum Requirement #5 – On-Site Stormwater Management</a:t>
            </a:r>
          </a:p>
          <a:p>
            <a:r>
              <a:rPr lang="en-US" b="1" dirty="0" smtClean="0">
                <a:solidFill>
                  <a:schemeClr val="tx1"/>
                </a:solidFill>
              </a:rPr>
              <a:t>Minimum Requirement #6 – Runoff Treatment</a:t>
            </a:r>
          </a:p>
          <a:p>
            <a:r>
              <a:rPr lang="en-US" b="1" dirty="0" smtClean="0">
                <a:solidFill>
                  <a:schemeClr val="tx1"/>
                </a:solidFill>
              </a:rPr>
              <a:t>Minimum Requirement #7 – Flow Control</a:t>
            </a:r>
          </a:p>
          <a:p>
            <a:r>
              <a:rPr lang="en-US" b="1" dirty="0" smtClean="0">
                <a:solidFill>
                  <a:schemeClr val="tx1"/>
                </a:solidFill>
              </a:rPr>
              <a:t>Minimum Requirement #8 – Wetlands Protection</a:t>
            </a:r>
          </a:p>
          <a:p>
            <a:r>
              <a:rPr lang="en-US" b="1" dirty="0" smtClean="0">
                <a:solidFill>
                  <a:schemeClr val="tx1"/>
                </a:solidFill>
              </a:rPr>
              <a:t>Minimum Requirement #9 – Operation and Maintenance </a:t>
            </a:r>
            <a:endParaRPr lang="en-US" b="1" dirty="0">
              <a:solidFill>
                <a:schemeClr val="tx1"/>
              </a:solidFill>
            </a:endParaRPr>
          </a:p>
        </p:txBody>
      </p:sp>
    </p:spTree>
    <p:extLst>
      <p:ext uri="{BB962C8B-B14F-4D97-AF65-F5344CB8AC3E}">
        <p14:creationId xmlns:p14="http://schemas.microsoft.com/office/powerpoint/2010/main" val="119279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a:t>
            </a:r>
            <a:endParaRPr lang="en-US" dirty="0"/>
          </a:p>
        </p:txBody>
      </p:sp>
      <p:sp>
        <p:nvSpPr>
          <p:cNvPr id="3" name="Content Placeholder 2"/>
          <p:cNvSpPr>
            <a:spLocks noGrp="1"/>
          </p:cNvSpPr>
          <p:nvPr>
            <p:ph idx="1"/>
          </p:nvPr>
        </p:nvSpPr>
        <p:spPr>
          <a:xfrm>
            <a:off x="457200" y="1600201"/>
            <a:ext cx="8229600" cy="762000"/>
          </a:xfrm>
        </p:spPr>
        <p:txBody>
          <a:bodyPr/>
          <a:lstStyle/>
          <a:p>
            <a:r>
              <a:rPr lang="en-US" b="1" dirty="0" smtClean="0">
                <a:solidFill>
                  <a:schemeClr val="tx1"/>
                </a:solidFill>
              </a:rPr>
              <a:t>Which MRs should we review for our project?</a:t>
            </a:r>
            <a:endParaRPr lang="en-US" b="1" dirty="0">
              <a:solidFill>
                <a:schemeClr val="tx1"/>
              </a:solidFill>
            </a:endParaRPr>
          </a:p>
        </p:txBody>
      </p:sp>
      <p:sp>
        <p:nvSpPr>
          <p:cNvPr id="4" name="TextBox 3"/>
          <p:cNvSpPr txBox="1"/>
          <p:nvPr/>
        </p:nvSpPr>
        <p:spPr>
          <a:xfrm>
            <a:off x="1600200" y="2740969"/>
            <a:ext cx="4343400" cy="461665"/>
          </a:xfrm>
          <a:prstGeom prst="rect">
            <a:avLst/>
          </a:prstGeom>
          <a:noFill/>
        </p:spPr>
        <p:txBody>
          <a:bodyPr wrap="square" rtlCol="0">
            <a:spAutoFit/>
          </a:bodyPr>
          <a:lstStyle/>
          <a:p>
            <a:r>
              <a:rPr lang="en-US" sz="2400" b="1" dirty="0" smtClean="0"/>
              <a:t>Minimum Requirement #1-9</a:t>
            </a:r>
            <a:endParaRPr lang="en-US" sz="2400" b="1" dirty="0"/>
          </a:p>
        </p:txBody>
      </p:sp>
    </p:spTree>
    <p:extLst>
      <p:ext uri="{BB962C8B-B14F-4D97-AF65-F5344CB8AC3E}">
        <p14:creationId xmlns:p14="http://schemas.microsoft.com/office/powerpoint/2010/main" val="9278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625075" y="1600200"/>
            <a:ext cx="5893850" cy="4525963"/>
          </a:xfrm>
          <a:prstGeom prst="rect">
            <a:avLst/>
          </a:prstGeom>
        </p:spPr>
      </p:pic>
    </p:spTree>
    <p:extLst>
      <p:ext uri="{BB962C8B-B14F-4D97-AF65-F5344CB8AC3E}">
        <p14:creationId xmlns:p14="http://schemas.microsoft.com/office/powerpoint/2010/main" val="1692215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MR #1 – Stormwater Site Plan</a:t>
            </a:r>
            <a:endParaRPr lang="en-US" sz="4400" dirty="0"/>
          </a:p>
        </p:txBody>
      </p:sp>
      <p:sp>
        <p:nvSpPr>
          <p:cNvPr id="3" name="Content Placeholder 2"/>
          <p:cNvSpPr>
            <a:spLocks noGrp="1"/>
          </p:cNvSpPr>
          <p:nvPr>
            <p:ph idx="1"/>
          </p:nvPr>
        </p:nvSpPr>
        <p:spPr>
          <a:xfrm>
            <a:off x="457200" y="1447800"/>
            <a:ext cx="8229600" cy="4678363"/>
          </a:xfrm>
        </p:spPr>
        <p:txBody>
          <a:bodyPr>
            <a:normAutofit/>
          </a:bodyPr>
          <a:lstStyle/>
          <a:p>
            <a:r>
              <a:rPr lang="en-US" sz="3200" b="1" dirty="0" smtClean="0">
                <a:solidFill>
                  <a:schemeClr val="tx1"/>
                </a:solidFill>
              </a:rPr>
              <a:t>A Report </a:t>
            </a:r>
            <a:r>
              <a:rPr lang="en-US" sz="3200" b="1" u="sng" dirty="0" smtClean="0">
                <a:solidFill>
                  <a:schemeClr val="tx1"/>
                </a:solidFill>
              </a:rPr>
              <a:t>AND</a:t>
            </a:r>
            <a:r>
              <a:rPr lang="en-US" sz="3200" b="1" dirty="0" smtClean="0">
                <a:solidFill>
                  <a:schemeClr val="tx1"/>
                </a:solidFill>
              </a:rPr>
              <a:t> a Plan Set that describe existing site conditions and how stormwater will be handled in the final condition.  </a:t>
            </a:r>
            <a:endParaRPr lang="en-US" sz="3200" b="1" dirty="0">
              <a:solidFill>
                <a:schemeClr val="tx1"/>
              </a:solidFill>
            </a:endParaRPr>
          </a:p>
        </p:txBody>
      </p:sp>
    </p:spTree>
    <p:extLst>
      <p:ext uri="{BB962C8B-B14F-4D97-AF65-F5344CB8AC3E}">
        <p14:creationId xmlns:p14="http://schemas.microsoft.com/office/powerpoint/2010/main" val="1940619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sz="4000" dirty="0" smtClean="0"/>
              <a:t>MR #2 – Construction Stormwater Pollution Prevention</a:t>
            </a:r>
            <a:endParaRPr lang="en-US" sz="4000" dirty="0"/>
          </a:p>
        </p:txBody>
      </p:sp>
      <p:sp>
        <p:nvSpPr>
          <p:cNvPr id="3" name="Content Placeholder 2"/>
          <p:cNvSpPr>
            <a:spLocks noGrp="1"/>
          </p:cNvSpPr>
          <p:nvPr>
            <p:ph idx="1"/>
          </p:nvPr>
        </p:nvSpPr>
        <p:spPr>
          <a:xfrm>
            <a:off x="457200" y="1752600"/>
            <a:ext cx="8229600" cy="4373563"/>
          </a:xfrm>
        </p:spPr>
        <p:txBody>
          <a:bodyPr>
            <a:normAutofit fontScale="77500" lnSpcReduction="20000"/>
          </a:bodyPr>
          <a:lstStyle/>
          <a:p>
            <a:r>
              <a:rPr lang="en-US" sz="4000" b="1" dirty="0">
                <a:solidFill>
                  <a:schemeClr val="tx1"/>
                </a:solidFill>
              </a:rPr>
              <a:t>A Report </a:t>
            </a:r>
            <a:r>
              <a:rPr lang="en-US" sz="4000" b="1" u="sng" dirty="0">
                <a:solidFill>
                  <a:schemeClr val="tx1"/>
                </a:solidFill>
              </a:rPr>
              <a:t>AND</a:t>
            </a:r>
            <a:r>
              <a:rPr lang="en-US" sz="4000" b="1" dirty="0">
                <a:solidFill>
                  <a:schemeClr val="tx1"/>
                </a:solidFill>
              </a:rPr>
              <a:t> a Plan Set that describe existing site conditions and how stormwater will be handled </a:t>
            </a:r>
            <a:r>
              <a:rPr lang="en-US" sz="4000" b="1" dirty="0" smtClean="0">
                <a:solidFill>
                  <a:schemeClr val="tx1"/>
                </a:solidFill>
              </a:rPr>
              <a:t>during construction. </a:t>
            </a:r>
          </a:p>
          <a:p>
            <a:r>
              <a:rPr lang="en-US" sz="4000" b="1" dirty="0" smtClean="0">
                <a:solidFill>
                  <a:schemeClr val="tx1"/>
                </a:solidFill>
              </a:rPr>
              <a:t>13 Elements of SWPPP must be considered and included in SWPPP.</a:t>
            </a:r>
          </a:p>
          <a:p>
            <a:r>
              <a:rPr lang="en-US" sz="4000" b="1" dirty="0" smtClean="0">
                <a:solidFill>
                  <a:schemeClr val="tx1"/>
                </a:solidFill>
              </a:rPr>
              <a:t>Project below thresholds do not need to prepare SWPPP but must consider SWPPP elements during construction (Appendix 1, Page 16 of Phase II Permit).</a:t>
            </a:r>
          </a:p>
          <a:p>
            <a:endParaRPr lang="en-US" b="1" dirty="0"/>
          </a:p>
        </p:txBody>
      </p:sp>
    </p:spTree>
    <p:extLst>
      <p:ext uri="{BB962C8B-B14F-4D97-AF65-F5344CB8AC3E}">
        <p14:creationId xmlns:p14="http://schemas.microsoft.com/office/powerpoint/2010/main" val="215211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MR #2 – 13 Elements</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b="1" dirty="0" smtClean="0">
                <a:solidFill>
                  <a:schemeClr val="tx1"/>
                </a:solidFill>
              </a:rPr>
              <a:t>Element #1 – Preserve Vegetation/Mark Clearing Limits</a:t>
            </a:r>
          </a:p>
          <a:p>
            <a:r>
              <a:rPr lang="en-US" b="1" dirty="0" smtClean="0">
                <a:solidFill>
                  <a:schemeClr val="tx1"/>
                </a:solidFill>
              </a:rPr>
              <a:t>Element #2 – Establish Construction Access</a:t>
            </a:r>
          </a:p>
          <a:p>
            <a:r>
              <a:rPr lang="en-US" b="1" dirty="0" smtClean="0">
                <a:solidFill>
                  <a:schemeClr val="tx1"/>
                </a:solidFill>
              </a:rPr>
              <a:t>Element #3 – Control Flow Rates</a:t>
            </a:r>
          </a:p>
          <a:p>
            <a:r>
              <a:rPr lang="en-US" b="1" dirty="0" smtClean="0">
                <a:solidFill>
                  <a:schemeClr val="tx1"/>
                </a:solidFill>
              </a:rPr>
              <a:t>Element #4 – Install Sediment Controls</a:t>
            </a:r>
          </a:p>
          <a:p>
            <a:r>
              <a:rPr lang="en-US" b="1" dirty="0" smtClean="0">
                <a:solidFill>
                  <a:schemeClr val="tx1"/>
                </a:solidFill>
              </a:rPr>
              <a:t>Element #5 – Stabilize Soils</a:t>
            </a:r>
          </a:p>
          <a:p>
            <a:r>
              <a:rPr lang="en-US" b="1" dirty="0" smtClean="0">
                <a:solidFill>
                  <a:schemeClr val="tx1"/>
                </a:solidFill>
              </a:rPr>
              <a:t>Element #6 – Protect Slopes</a:t>
            </a:r>
          </a:p>
          <a:p>
            <a:r>
              <a:rPr lang="en-US" b="1" dirty="0" smtClean="0">
                <a:solidFill>
                  <a:schemeClr val="tx1"/>
                </a:solidFill>
              </a:rPr>
              <a:t>Element #7 – Protect Drain Inlets</a:t>
            </a:r>
          </a:p>
          <a:p>
            <a:r>
              <a:rPr lang="en-US" b="1" dirty="0" smtClean="0">
                <a:solidFill>
                  <a:schemeClr val="tx1"/>
                </a:solidFill>
              </a:rPr>
              <a:t>Element #8 – Stabilize Channels and Outlets</a:t>
            </a:r>
          </a:p>
          <a:p>
            <a:r>
              <a:rPr lang="en-US" b="1" dirty="0" smtClean="0">
                <a:solidFill>
                  <a:schemeClr val="tx1"/>
                </a:solidFill>
              </a:rPr>
              <a:t>Element #9 – Control Pollutants</a:t>
            </a:r>
          </a:p>
          <a:p>
            <a:r>
              <a:rPr lang="en-US" b="1" dirty="0" smtClean="0">
                <a:solidFill>
                  <a:schemeClr val="tx1"/>
                </a:solidFill>
              </a:rPr>
              <a:t>Element #10 – Control Dewatering</a:t>
            </a:r>
          </a:p>
          <a:p>
            <a:r>
              <a:rPr lang="en-US" b="1" dirty="0" smtClean="0">
                <a:solidFill>
                  <a:schemeClr val="tx1"/>
                </a:solidFill>
              </a:rPr>
              <a:t>Element #11 – Maintain BMPs</a:t>
            </a:r>
          </a:p>
          <a:p>
            <a:r>
              <a:rPr lang="en-US" b="1" dirty="0" smtClean="0">
                <a:solidFill>
                  <a:schemeClr val="tx1"/>
                </a:solidFill>
              </a:rPr>
              <a:t>Element #12 – Manage the Project</a:t>
            </a:r>
          </a:p>
          <a:p>
            <a:r>
              <a:rPr lang="en-US" b="1" dirty="0" smtClean="0">
                <a:solidFill>
                  <a:schemeClr val="tx1"/>
                </a:solidFill>
              </a:rPr>
              <a:t>Element #13 – Protect Low Impact Development BMPs</a:t>
            </a:r>
            <a:endParaRPr lang="en-US" b="1" dirty="0">
              <a:solidFill>
                <a:schemeClr val="tx1"/>
              </a:solidFill>
            </a:endParaRPr>
          </a:p>
        </p:txBody>
      </p:sp>
    </p:spTree>
    <p:extLst>
      <p:ext uri="{BB962C8B-B14F-4D97-AF65-F5344CB8AC3E}">
        <p14:creationId xmlns:p14="http://schemas.microsoft.com/office/powerpoint/2010/main" val="499903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CESCL – Always Required?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BMP C160: Certified Erosion and Sediment Control Lead</a:t>
            </a:r>
          </a:p>
          <a:p>
            <a:r>
              <a:rPr lang="en-US" dirty="0" smtClean="0">
                <a:solidFill>
                  <a:schemeClr val="tx1"/>
                </a:solidFill>
              </a:rPr>
              <a:t>Certified Erosion and Sediment Control Lead (CESCL) required on projects one acre or larger that discharge stormwater to surface waters of the state.  </a:t>
            </a:r>
          </a:p>
          <a:p>
            <a:r>
              <a:rPr lang="en-US" dirty="0" smtClean="0">
                <a:solidFill>
                  <a:schemeClr val="tx1"/>
                </a:solidFill>
              </a:rPr>
              <a:t>Below one acre – does not need to be certified.</a:t>
            </a:r>
          </a:p>
          <a:p>
            <a:r>
              <a:rPr lang="en-US" dirty="0" smtClean="0">
                <a:solidFill>
                  <a:schemeClr val="tx1"/>
                </a:solidFill>
              </a:rPr>
              <a:t>Can be a CPESC – Certified Professional in Erosion and Sediment Control</a:t>
            </a:r>
          </a:p>
          <a:p>
            <a:r>
              <a:rPr lang="en-US" dirty="0" smtClean="0">
                <a:solidFill>
                  <a:schemeClr val="tx1"/>
                </a:solidFill>
              </a:rPr>
              <a:t>Check Ecology’s database to see if their certification is current or always ask them to include a copy of their certification.</a:t>
            </a:r>
          </a:p>
          <a:p>
            <a:r>
              <a:rPr lang="en-US" dirty="0" smtClean="0">
                <a:solidFill>
                  <a:schemeClr val="tx1"/>
                </a:solidFill>
              </a:rPr>
              <a:t>But applicant’s may not know at this stage who their contractor is…</a:t>
            </a:r>
          </a:p>
          <a:p>
            <a:pPr lvl="1"/>
            <a:r>
              <a:rPr lang="en-US" dirty="0" smtClean="0">
                <a:solidFill>
                  <a:schemeClr val="tx1"/>
                </a:solidFill>
              </a:rPr>
              <a:t>Require a Preconstruction Meeting</a:t>
            </a:r>
          </a:p>
          <a:p>
            <a:pPr lvl="1"/>
            <a:r>
              <a:rPr lang="en-US" dirty="0" smtClean="0">
                <a:solidFill>
                  <a:schemeClr val="tx1"/>
                </a:solidFill>
              </a:rPr>
              <a:t>Require before actual Permit issuance</a:t>
            </a:r>
          </a:p>
        </p:txBody>
      </p:sp>
    </p:spTree>
    <p:extLst>
      <p:ext uri="{BB962C8B-B14F-4D97-AF65-F5344CB8AC3E}">
        <p14:creationId xmlns:p14="http://schemas.microsoft.com/office/powerpoint/2010/main" val="142998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057400"/>
          </a:xfrm>
        </p:spPr>
        <p:txBody>
          <a:bodyPr/>
          <a:lstStyle/>
          <a:p>
            <a:r>
              <a:rPr lang="en-US" dirty="0" smtClean="0"/>
              <a:t>Good Morning, Bonjour, Gluten Morgen, Bom dia… </a:t>
            </a:r>
            <a:endParaRPr lang="en-US" dirty="0"/>
          </a:p>
        </p:txBody>
      </p:sp>
      <p:sp>
        <p:nvSpPr>
          <p:cNvPr id="3" name="Content Placeholder 2"/>
          <p:cNvSpPr>
            <a:spLocks noGrp="1"/>
          </p:cNvSpPr>
          <p:nvPr>
            <p:ph idx="1"/>
          </p:nvPr>
        </p:nvSpPr>
        <p:spPr>
          <a:xfrm>
            <a:off x="457200" y="2743200"/>
            <a:ext cx="8229600" cy="3382963"/>
          </a:xfrm>
        </p:spPr>
        <p:txBody>
          <a:bodyPr>
            <a:normAutofit/>
          </a:bodyPr>
          <a:lstStyle/>
          <a:p>
            <a:r>
              <a:rPr lang="en-US" b="1" dirty="0" smtClean="0">
                <a:solidFill>
                  <a:schemeClr val="tx1"/>
                </a:solidFill>
              </a:rPr>
              <a:t>Name?</a:t>
            </a:r>
          </a:p>
          <a:p>
            <a:r>
              <a:rPr lang="en-US" b="1" dirty="0" smtClean="0">
                <a:solidFill>
                  <a:schemeClr val="tx1"/>
                </a:solidFill>
              </a:rPr>
              <a:t>Phase I or Phase II Permittee?</a:t>
            </a:r>
          </a:p>
          <a:p>
            <a:r>
              <a:rPr lang="en-US" b="1" dirty="0" smtClean="0">
                <a:solidFill>
                  <a:schemeClr val="tx1"/>
                </a:solidFill>
              </a:rPr>
              <a:t>Consultant?</a:t>
            </a:r>
          </a:p>
          <a:p>
            <a:r>
              <a:rPr lang="en-US" b="1" dirty="0" smtClean="0">
                <a:solidFill>
                  <a:schemeClr val="tx1"/>
                </a:solidFill>
              </a:rPr>
              <a:t>Other?</a:t>
            </a:r>
          </a:p>
          <a:p>
            <a:r>
              <a:rPr lang="en-US" b="1" dirty="0" smtClean="0">
                <a:solidFill>
                  <a:schemeClr val="tx1"/>
                </a:solidFill>
              </a:rPr>
              <a:t>New to Plan Review?</a:t>
            </a:r>
          </a:p>
          <a:p>
            <a:r>
              <a:rPr lang="en-US" b="1" dirty="0" smtClean="0">
                <a:solidFill>
                  <a:schemeClr val="tx1"/>
                </a:solidFill>
              </a:rPr>
              <a:t>What do you hope to gain from training?</a:t>
            </a:r>
          </a:p>
          <a:p>
            <a:endParaRPr lang="en-US" b="1" dirty="0">
              <a:solidFill>
                <a:schemeClr val="tx1"/>
              </a:solidFill>
            </a:endParaRPr>
          </a:p>
          <a:p>
            <a:pPr marL="0" indent="0">
              <a:buNone/>
            </a:pPr>
            <a:endParaRPr lang="en-US" b="1" dirty="0" smtClean="0">
              <a:solidFill>
                <a:schemeClr val="tx1"/>
              </a:solidFill>
            </a:endParaRPr>
          </a:p>
          <a:p>
            <a:endParaRPr lang="en-US" dirty="0" smtClean="0"/>
          </a:p>
          <a:p>
            <a:endParaRPr lang="en-US" dirty="0" smtClean="0"/>
          </a:p>
        </p:txBody>
      </p:sp>
    </p:spTree>
    <p:extLst>
      <p:ext uri="{BB962C8B-B14F-4D97-AF65-F5344CB8AC3E}">
        <p14:creationId xmlns:p14="http://schemas.microsoft.com/office/powerpoint/2010/main" val="720264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#3 – Source Control of Pollution</a:t>
            </a:r>
            <a:endParaRPr lang="en-US" dirty="0"/>
          </a:p>
        </p:txBody>
      </p:sp>
      <p:sp>
        <p:nvSpPr>
          <p:cNvPr id="3" name="Content Placeholder 2"/>
          <p:cNvSpPr>
            <a:spLocks noGrp="1"/>
          </p:cNvSpPr>
          <p:nvPr>
            <p:ph idx="1"/>
          </p:nvPr>
        </p:nvSpPr>
        <p:spPr>
          <a:xfrm>
            <a:off x="457200" y="1752600"/>
            <a:ext cx="8229600" cy="4373563"/>
          </a:xfrm>
        </p:spPr>
        <p:txBody>
          <a:bodyPr/>
          <a:lstStyle/>
          <a:p>
            <a:r>
              <a:rPr lang="en-US" b="1" dirty="0" smtClean="0">
                <a:solidFill>
                  <a:schemeClr val="tx1"/>
                </a:solidFill>
              </a:rPr>
              <a:t>Part of the Stormwater Site Plan; structural BMPs shall be shown on the plan set.</a:t>
            </a:r>
          </a:p>
          <a:p>
            <a:r>
              <a:rPr lang="en-US" b="1" dirty="0" smtClean="0">
                <a:solidFill>
                  <a:schemeClr val="tx1"/>
                </a:solidFill>
              </a:rPr>
              <a:t>All known, available, and reasonable Source Control BMPs must be required for all projects.  Source Control shall be selected per SWMMWW – Volume IV.</a:t>
            </a:r>
          </a:p>
          <a:p>
            <a:r>
              <a:rPr lang="en-US" b="1" dirty="0" smtClean="0">
                <a:solidFill>
                  <a:schemeClr val="tx1"/>
                </a:solidFill>
              </a:rPr>
              <a:t>Required for:</a:t>
            </a:r>
          </a:p>
          <a:p>
            <a:pPr lvl="1"/>
            <a:r>
              <a:rPr lang="en-US" b="1" dirty="0" smtClean="0">
                <a:solidFill>
                  <a:schemeClr val="tx1"/>
                </a:solidFill>
              </a:rPr>
              <a:t>Commercial Properties</a:t>
            </a:r>
          </a:p>
          <a:p>
            <a:pPr lvl="1"/>
            <a:r>
              <a:rPr lang="en-US" b="1" dirty="0" smtClean="0">
                <a:solidFill>
                  <a:schemeClr val="tx1"/>
                </a:solidFill>
              </a:rPr>
              <a:t>Industrial Properties</a:t>
            </a:r>
          </a:p>
          <a:p>
            <a:pPr lvl="1"/>
            <a:r>
              <a:rPr lang="en-US" b="1" dirty="0" smtClean="0">
                <a:solidFill>
                  <a:schemeClr val="tx1"/>
                </a:solidFill>
              </a:rPr>
              <a:t>Multifamily Properties</a:t>
            </a:r>
          </a:p>
          <a:p>
            <a:pPr lvl="1"/>
            <a:r>
              <a:rPr lang="en-US" b="1" dirty="0" smtClean="0">
                <a:solidFill>
                  <a:schemeClr val="tx1"/>
                </a:solidFill>
              </a:rPr>
              <a:t>Boatyards</a:t>
            </a:r>
          </a:p>
          <a:p>
            <a:pPr lvl="1"/>
            <a:r>
              <a:rPr lang="en-US" b="1" dirty="0" smtClean="0">
                <a:solidFill>
                  <a:schemeClr val="tx1"/>
                </a:solidFill>
              </a:rPr>
              <a:t>Sand and gravel mining operations</a:t>
            </a:r>
          </a:p>
          <a:p>
            <a:endParaRPr lang="en-US" dirty="0" smtClean="0"/>
          </a:p>
          <a:p>
            <a:endParaRPr lang="en-US" dirty="0"/>
          </a:p>
        </p:txBody>
      </p:sp>
    </p:spTree>
    <p:extLst>
      <p:ext uri="{BB962C8B-B14F-4D97-AF65-F5344CB8AC3E}">
        <p14:creationId xmlns:p14="http://schemas.microsoft.com/office/powerpoint/2010/main" val="1308025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MR #3 Look Like?</a:t>
            </a:r>
            <a:endParaRPr lang="en-US" dirty="0"/>
          </a:p>
        </p:txBody>
      </p:sp>
      <p:sp>
        <p:nvSpPr>
          <p:cNvPr id="3" name="Content Placeholder 2"/>
          <p:cNvSpPr>
            <a:spLocks noGrp="1"/>
          </p:cNvSpPr>
          <p:nvPr>
            <p:ph idx="1"/>
          </p:nvPr>
        </p:nvSpPr>
        <p:spPr>
          <a:xfrm>
            <a:off x="457200" y="1524000"/>
            <a:ext cx="8229600" cy="4602163"/>
          </a:xfrm>
        </p:spPr>
        <p:txBody>
          <a:bodyPr/>
          <a:lstStyle/>
          <a:p>
            <a:pPr marL="0" indent="0">
              <a:buNone/>
            </a:pPr>
            <a:r>
              <a:rPr lang="en-US" b="1" dirty="0" smtClean="0">
                <a:solidFill>
                  <a:schemeClr val="tx1"/>
                </a:solidFill>
              </a:rPr>
              <a:t>Hardware Store</a:t>
            </a:r>
          </a:p>
          <a:p>
            <a:r>
              <a:rPr lang="en-US" b="1" dirty="0" smtClean="0">
                <a:solidFill>
                  <a:schemeClr val="tx1"/>
                </a:solidFill>
              </a:rPr>
              <a:t>Sweeping</a:t>
            </a:r>
          </a:p>
          <a:p>
            <a:r>
              <a:rPr lang="en-US" b="1" dirty="0" smtClean="0">
                <a:solidFill>
                  <a:schemeClr val="tx1"/>
                </a:solidFill>
              </a:rPr>
              <a:t>Covering Garbage Bins</a:t>
            </a:r>
          </a:p>
          <a:p>
            <a:r>
              <a:rPr lang="en-US" b="1" dirty="0" smtClean="0">
                <a:solidFill>
                  <a:schemeClr val="tx1"/>
                </a:solidFill>
              </a:rPr>
              <a:t>Keeping Outside Soils/Fertilizers Covered</a:t>
            </a:r>
          </a:p>
          <a:p>
            <a:pPr marL="0" indent="0">
              <a:buNone/>
            </a:pPr>
            <a:r>
              <a:rPr lang="en-US" b="1" dirty="0" smtClean="0">
                <a:solidFill>
                  <a:schemeClr val="tx1"/>
                </a:solidFill>
              </a:rPr>
              <a:t>Industrial Site</a:t>
            </a:r>
          </a:p>
          <a:p>
            <a:r>
              <a:rPr lang="en-US" b="1" dirty="0" smtClean="0">
                <a:solidFill>
                  <a:schemeClr val="tx1"/>
                </a:solidFill>
              </a:rPr>
              <a:t>Secondary Containment</a:t>
            </a:r>
          </a:p>
          <a:p>
            <a:r>
              <a:rPr lang="en-US" b="1" dirty="0" smtClean="0">
                <a:solidFill>
                  <a:schemeClr val="tx1"/>
                </a:solidFill>
              </a:rPr>
              <a:t>Process Inside</a:t>
            </a:r>
          </a:p>
          <a:p>
            <a:r>
              <a:rPr lang="en-US" b="1" dirty="0" smtClean="0">
                <a:solidFill>
                  <a:schemeClr val="tx1"/>
                </a:solidFill>
              </a:rPr>
              <a:t>Sweeping</a:t>
            </a:r>
          </a:p>
          <a:p>
            <a:r>
              <a:rPr lang="en-US" b="1" dirty="0" smtClean="0">
                <a:solidFill>
                  <a:schemeClr val="tx1"/>
                </a:solidFill>
              </a:rPr>
              <a:t>Structural BMP – Some Crazy Thing to Meet their Industrial (etc.) Permit Limits</a:t>
            </a:r>
          </a:p>
          <a:p>
            <a:pPr marL="0" indent="0">
              <a:buNone/>
            </a:pPr>
            <a:endParaRPr lang="en-US" dirty="0"/>
          </a:p>
        </p:txBody>
      </p:sp>
    </p:spTree>
    <p:extLst>
      <p:ext uri="{BB962C8B-B14F-4D97-AF65-F5344CB8AC3E}">
        <p14:creationId xmlns:p14="http://schemas.microsoft.com/office/powerpoint/2010/main" val="3788679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MR #4 – Preservation of Natural Drainage Systems and Outfalls</a:t>
            </a:r>
            <a:endParaRPr lang="en-US" sz="4000" dirty="0"/>
          </a:p>
        </p:txBody>
      </p:sp>
      <p:sp>
        <p:nvSpPr>
          <p:cNvPr id="3" name="Content Placeholder 2"/>
          <p:cNvSpPr>
            <a:spLocks noGrp="1"/>
          </p:cNvSpPr>
          <p:nvPr>
            <p:ph idx="1"/>
          </p:nvPr>
        </p:nvSpPr>
        <p:spPr>
          <a:xfrm>
            <a:off x="457200" y="1981200"/>
            <a:ext cx="8229600" cy="4419600"/>
          </a:xfrm>
        </p:spPr>
        <p:txBody>
          <a:bodyPr/>
          <a:lstStyle/>
          <a:p>
            <a:r>
              <a:rPr lang="en-US" b="1" dirty="0" smtClean="0">
                <a:solidFill>
                  <a:schemeClr val="tx1"/>
                </a:solidFill>
              </a:rPr>
              <a:t>Part of Stormwater Site Plan.</a:t>
            </a:r>
          </a:p>
          <a:p>
            <a:r>
              <a:rPr lang="en-US" b="1" dirty="0" smtClean="0">
                <a:solidFill>
                  <a:schemeClr val="tx1"/>
                </a:solidFill>
              </a:rPr>
              <a:t>Natural drainage shall be maintained, and discharges from the Project Site shall occur at the natural location, to the maximum extent practicable.  The manner by which runoff is discharged from the Project Site must not cause a significant adverse impact to the downstream receiving waters and downgradient properties.  All outfalls require energy dissipation.</a:t>
            </a:r>
          </a:p>
          <a:p>
            <a:r>
              <a:rPr lang="en-US" b="1" dirty="0" smtClean="0">
                <a:solidFill>
                  <a:schemeClr val="tx1"/>
                </a:solidFill>
              </a:rPr>
              <a:t>Requires an understanding of where your stormwater is flowing.</a:t>
            </a:r>
            <a:endParaRPr lang="en-US" b="1" dirty="0">
              <a:solidFill>
                <a:schemeClr val="tx1"/>
              </a:solidFill>
            </a:endParaRPr>
          </a:p>
        </p:txBody>
      </p:sp>
    </p:spTree>
    <p:extLst>
      <p:ext uri="{BB962C8B-B14F-4D97-AF65-F5344CB8AC3E}">
        <p14:creationId xmlns:p14="http://schemas.microsoft.com/office/powerpoint/2010/main" val="2282071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#4 – What Does This Look Like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In Urbanized Areas, not much – most areas are fully piped and no longer maintain their natural discharge locations but a parcel may go to discharge locations – marine and freshwater – those discharges must be maintained.</a:t>
            </a:r>
          </a:p>
          <a:p>
            <a:r>
              <a:rPr lang="en-US" b="1" dirty="0" smtClean="0">
                <a:solidFill>
                  <a:schemeClr val="tx1"/>
                </a:solidFill>
              </a:rPr>
              <a:t>In Rural Areas, natural discharge locations still exist so careful consideration of discharge locations is necessary.</a:t>
            </a:r>
            <a:endParaRPr lang="en-US" b="1" dirty="0">
              <a:solidFill>
                <a:schemeClr val="tx1"/>
              </a:solidFill>
            </a:endParaRPr>
          </a:p>
        </p:txBody>
      </p:sp>
    </p:spTree>
    <p:extLst>
      <p:ext uri="{BB962C8B-B14F-4D97-AF65-F5344CB8AC3E}">
        <p14:creationId xmlns:p14="http://schemas.microsoft.com/office/powerpoint/2010/main" val="4197348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MR #5 – On-Site Stormwater Management</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chemeClr val="tx1"/>
                </a:solidFill>
              </a:rPr>
              <a:t>Dependent on discharge locations – flow control exempt.</a:t>
            </a:r>
          </a:p>
          <a:p>
            <a:r>
              <a:rPr lang="en-US" b="1" dirty="0" smtClean="0">
                <a:solidFill>
                  <a:schemeClr val="tx1"/>
                </a:solidFill>
              </a:rPr>
              <a:t>Dependent on overall site improvements.</a:t>
            </a:r>
          </a:p>
          <a:p>
            <a:r>
              <a:rPr lang="en-US" b="1" dirty="0" smtClean="0">
                <a:solidFill>
                  <a:schemeClr val="tx1"/>
                </a:solidFill>
              </a:rPr>
              <a:t>Can be met through “list approach” or LID Performance Standard (modeling approach).</a:t>
            </a:r>
          </a:p>
          <a:p>
            <a:pPr lvl="1"/>
            <a:r>
              <a:rPr lang="en-US" b="1" dirty="0" smtClean="0">
                <a:solidFill>
                  <a:schemeClr val="tx1"/>
                </a:solidFill>
              </a:rPr>
              <a:t>List Approach</a:t>
            </a:r>
          </a:p>
          <a:p>
            <a:pPr lvl="2"/>
            <a:r>
              <a:rPr lang="en-US" b="1" dirty="0" smtClean="0">
                <a:solidFill>
                  <a:schemeClr val="tx1"/>
                </a:solidFill>
              </a:rPr>
              <a:t>Evaluate BMPs provided in the List for feasibility for each surface type.  Feasible BMPs must be utilized on-site.</a:t>
            </a:r>
          </a:p>
          <a:p>
            <a:pPr lvl="2"/>
            <a:r>
              <a:rPr lang="en-US" b="1" dirty="0" smtClean="0">
                <a:solidFill>
                  <a:schemeClr val="tx1"/>
                </a:solidFill>
              </a:rPr>
              <a:t>Must analyze feasibility in order.</a:t>
            </a:r>
          </a:p>
          <a:p>
            <a:pPr lvl="2"/>
            <a:r>
              <a:rPr lang="en-US" b="1" dirty="0" smtClean="0">
                <a:solidFill>
                  <a:schemeClr val="tx1"/>
                </a:solidFill>
              </a:rPr>
              <a:t>In SWMMWW there are infeasibility criteria for BMPs.</a:t>
            </a:r>
          </a:p>
          <a:p>
            <a:pPr lvl="1"/>
            <a:r>
              <a:rPr lang="en-US" b="1" dirty="0" smtClean="0">
                <a:solidFill>
                  <a:schemeClr val="tx1"/>
                </a:solidFill>
              </a:rPr>
              <a:t>LID Performance Standard</a:t>
            </a:r>
          </a:p>
          <a:p>
            <a:pPr lvl="2"/>
            <a:r>
              <a:rPr lang="en-US" b="1" dirty="0" smtClean="0">
                <a:solidFill>
                  <a:schemeClr val="tx1"/>
                </a:solidFill>
              </a:rPr>
              <a:t>Requires modeling.</a:t>
            </a:r>
          </a:p>
          <a:p>
            <a:pPr lvl="2"/>
            <a:r>
              <a:rPr lang="en-US" b="1" dirty="0" smtClean="0">
                <a:solidFill>
                  <a:schemeClr val="tx1"/>
                </a:solidFill>
              </a:rPr>
              <a:t>Stormwater discharges shall match developed discharge durations to pre-developed durations for the range of pre-developed discharge rates from 8% of the 2-year peak flow to 50% of the 2-year peak flow.  </a:t>
            </a:r>
          </a:p>
          <a:p>
            <a:pPr lvl="2"/>
            <a:r>
              <a:rPr lang="en-US" b="1" dirty="0" smtClean="0">
                <a:solidFill>
                  <a:schemeClr val="tx1"/>
                </a:solidFill>
              </a:rPr>
              <a:t>Required for project outside the UGA on a parcel 5 acres or larger.</a:t>
            </a:r>
          </a:p>
          <a:p>
            <a:pPr lvl="2"/>
            <a:endParaRPr lang="en-US" dirty="0" smtClean="0"/>
          </a:p>
          <a:p>
            <a:pPr lvl="2"/>
            <a:endParaRPr lang="en-US" b="1" dirty="0" smtClean="0"/>
          </a:p>
        </p:txBody>
      </p:sp>
    </p:spTree>
    <p:extLst>
      <p:ext uri="{BB962C8B-B14F-4D97-AF65-F5344CB8AC3E}">
        <p14:creationId xmlns:p14="http://schemas.microsoft.com/office/powerpoint/2010/main" val="2588597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#5 – Flow Control Exempt</a:t>
            </a:r>
            <a:endParaRPr lang="en-US" sz="4400"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b="1" dirty="0" smtClean="0">
                <a:solidFill>
                  <a:schemeClr val="tx1"/>
                </a:solidFill>
              </a:rPr>
              <a:t>Discharge to Flow Control Exempt Waterbodies – Salt Waterbodies and Larger Rivers (see SWMMWW – Appendix I-A) that meet requirements in MR #7:</a:t>
            </a:r>
          </a:p>
          <a:p>
            <a:pPr lvl="1"/>
            <a:r>
              <a:rPr lang="en-US" b="1" dirty="0" smtClean="0">
                <a:solidFill>
                  <a:schemeClr val="tx1"/>
                </a:solidFill>
              </a:rPr>
              <a:t>Direct discharge does not divert drainage from any perennial stream classified as: </a:t>
            </a:r>
          </a:p>
          <a:p>
            <a:pPr lvl="2"/>
            <a:r>
              <a:rPr lang="en-US" b="1" dirty="0" smtClean="0">
                <a:solidFill>
                  <a:schemeClr val="tx1"/>
                </a:solidFill>
              </a:rPr>
              <a:t>Type 1, 2, 3, or 5 (WA State Interim Water Typing System); </a:t>
            </a:r>
          </a:p>
          <a:p>
            <a:pPr lvl="2"/>
            <a:r>
              <a:rPr lang="en-US" b="1" dirty="0" smtClean="0">
                <a:solidFill>
                  <a:schemeClr val="tx1"/>
                </a:solidFill>
              </a:rPr>
              <a:t>Types S, F, or NP (Permanent Water Typing System)</a:t>
            </a:r>
          </a:p>
          <a:p>
            <a:pPr lvl="1"/>
            <a:r>
              <a:rPr lang="en-US" b="1" dirty="0">
                <a:solidFill>
                  <a:schemeClr val="tx1"/>
                </a:solidFill>
              </a:rPr>
              <a:t>Direct discharge does not divert drainage from any Category I, II, or III </a:t>
            </a:r>
            <a:r>
              <a:rPr lang="en-US" b="1" dirty="0" smtClean="0">
                <a:solidFill>
                  <a:schemeClr val="tx1"/>
                </a:solidFill>
              </a:rPr>
              <a:t>Wetland</a:t>
            </a:r>
          </a:p>
          <a:p>
            <a:pPr lvl="1"/>
            <a:r>
              <a:rPr lang="en-US" b="1" dirty="0" smtClean="0">
                <a:solidFill>
                  <a:schemeClr val="tx1"/>
                </a:solidFill>
              </a:rPr>
              <a:t>Flow splitters or conveyance systems that divert runoff to any Type 5 stream or Category IV wetland are designed per MR #7</a:t>
            </a:r>
          </a:p>
          <a:p>
            <a:pPr lvl="1"/>
            <a:r>
              <a:rPr lang="en-US" b="1" dirty="0" smtClean="0">
                <a:solidFill>
                  <a:schemeClr val="tx1"/>
                </a:solidFill>
              </a:rPr>
              <a:t>The Threshold Discharge Area is drained by a manmade conveyance system that extends to the ordinary high water line of the exempt receiving water.</a:t>
            </a:r>
          </a:p>
          <a:p>
            <a:pPr lvl="1"/>
            <a:r>
              <a:rPr lang="en-US" b="1" dirty="0" smtClean="0">
                <a:solidFill>
                  <a:schemeClr val="tx1"/>
                </a:solidFill>
              </a:rPr>
              <a:t>The conveyance system has sufficient hydraulic capacity to convey discharges from future build-out conditions from the contributing areas of the Site, and the existing condition from contributing off-site areas.</a:t>
            </a:r>
          </a:p>
          <a:p>
            <a:pPr lvl="1"/>
            <a:r>
              <a:rPr lang="en-US" b="1" dirty="0" smtClean="0">
                <a:solidFill>
                  <a:schemeClr val="tx1"/>
                </a:solidFill>
              </a:rPr>
              <a:t>Erodible elements of the manmade conveyance system are adequately stabilized to prevent erosion.</a:t>
            </a:r>
            <a:endParaRPr lang="en-US" b="1" dirty="0">
              <a:solidFill>
                <a:schemeClr val="tx1"/>
              </a:solidFill>
            </a:endParaRPr>
          </a:p>
        </p:txBody>
      </p:sp>
    </p:spTree>
    <p:extLst>
      <p:ext uri="{BB962C8B-B14F-4D97-AF65-F5344CB8AC3E}">
        <p14:creationId xmlns:p14="http://schemas.microsoft.com/office/powerpoint/2010/main" val="328545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#5 – Flow Control Exempt</a:t>
            </a:r>
            <a:endParaRPr lang="en-US" sz="4400" dirty="0"/>
          </a:p>
        </p:txBody>
      </p:sp>
      <p:sp>
        <p:nvSpPr>
          <p:cNvPr id="3" name="Content Placeholder 2"/>
          <p:cNvSpPr>
            <a:spLocks noGrp="1"/>
          </p:cNvSpPr>
          <p:nvPr>
            <p:ph idx="1"/>
          </p:nvPr>
        </p:nvSpPr>
        <p:spPr>
          <a:xfrm>
            <a:off x="457200" y="990600"/>
            <a:ext cx="8229600" cy="5135563"/>
          </a:xfrm>
        </p:spPr>
        <p:txBody>
          <a:bodyPr/>
          <a:lstStyle/>
          <a:p>
            <a:r>
              <a:rPr lang="en-US" b="1" dirty="0" smtClean="0">
                <a:solidFill>
                  <a:schemeClr val="tx1"/>
                </a:solidFill>
              </a:rPr>
              <a:t>Utilize List #3 or Use any Flow Control BMP to achieve the LID Performance Standard and apply BMP T5.13: Post-Construction Soil Quality and Depth.</a:t>
            </a:r>
          </a:p>
          <a:p>
            <a:r>
              <a:rPr lang="en-US" b="1" dirty="0" smtClean="0">
                <a:solidFill>
                  <a:schemeClr val="tx1"/>
                </a:solidFill>
              </a:rPr>
              <a:t>List #3</a:t>
            </a:r>
          </a:p>
          <a:p>
            <a:pPr lvl="1"/>
            <a:r>
              <a:rPr lang="en-US" b="1" dirty="0" smtClean="0">
                <a:solidFill>
                  <a:schemeClr val="tx1"/>
                </a:solidFill>
              </a:rPr>
              <a:t>Surface Type: Lawn/Landscaped Areas</a:t>
            </a:r>
          </a:p>
          <a:p>
            <a:pPr lvl="2"/>
            <a:r>
              <a:rPr lang="en-US" b="1" dirty="0" smtClean="0">
                <a:solidFill>
                  <a:schemeClr val="tx1"/>
                </a:solidFill>
              </a:rPr>
              <a:t>BMP T5.13: Post Construction Soil Quality and Depth</a:t>
            </a:r>
          </a:p>
          <a:p>
            <a:pPr lvl="1"/>
            <a:r>
              <a:rPr lang="en-US" b="1" dirty="0">
                <a:solidFill>
                  <a:schemeClr val="tx1"/>
                </a:solidFill>
              </a:rPr>
              <a:t>Surface Type: Roofs</a:t>
            </a:r>
            <a:r>
              <a:rPr lang="en-US" b="1" dirty="0" smtClean="0">
                <a:solidFill>
                  <a:schemeClr val="tx1"/>
                </a:solidFill>
              </a:rPr>
              <a:t>:</a:t>
            </a:r>
          </a:p>
          <a:p>
            <a:pPr marL="1257300" lvl="2" indent="-342900">
              <a:buFont typeface="+mj-lt"/>
              <a:buAutoNum type="arabicPeriod"/>
            </a:pPr>
            <a:r>
              <a:rPr lang="en-US" b="1" dirty="0" smtClean="0">
                <a:solidFill>
                  <a:schemeClr val="tx1"/>
                </a:solidFill>
              </a:rPr>
              <a:t>BMP T5.10 A: Downspout Full Infiltration</a:t>
            </a:r>
          </a:p>
          <a:p>
            <a:pPr marL="1257300" lvl="2" indent="-342900">
              <a:buFont typeface="+mj-lt"/>
              <a:buAutoNum type="arabicPeriod"/>
            </a:pPr>
            <a:r>
              <a:rPr lang="en-US" b="1" dirty="0" smtClean="0">
                <a:solidFill>
                  <a:schemeClr val="tx1"/>
                </a:solidFill>
              </a:rPr>
              <a:t>BMP T5.10B: Downspout Dispersion System</a:t>
            </a:r>
          </a:p>
          <a:p>
            <a:pPr marL="1257300" lvl="2" indent="-342900">
              <a:buFont typeface="+mj-lt"/>
              <a:buAutoNum type="arabicPeriod"/>
            </a:pPr>
            <a:r>
              <a:rPr lang="en-US" b="1" dirty="0" smtClean="0">
                <a:solidFill>
                  <a:schemeClr val="tx1"/>
                </a:solidFill>
              </a:rPr>
              <a:t>BMP T5.10C: Perforated Stub-Out Connections</a:t>
            </a:r>
          </a:p>
          <a:p>
            <a:pPr lvl="1"/>
            <a:r>
              <a:rPr lang="en-US" b="1" dirty="0">
                <a:solidFill>
                  <a:schemeClr val="tx1"/>
                </a:solidFill>
              </a:rPr>
              <a:t>Surface Type: Other Hard Surfaces (Driveways, Sidewalks, Walkways, Patios, Etc</a:t>
            </a:r>
            <a:r>
              <a:rPr lang="en-US" b="1" dirty="0" smtClean="0">
                <a:solidFill>
                  <a:schemeClr val="tx1"/>
                </a:solidFill>
              </a:rPr>
              <a:t>.)</a:t>
            </a:r>
          </a:p>
          <a:p>
            <a:pPr marL="914400" lvl="2" indent="0">
              <a:buNone/>
            </a:pPr>
            <a:r>
              <a:rPr lang="en-US" b="1" dirty="0" smtClean="0">
                <a:solidFill>
                  <a:schemeClr val="tx1"/>
                </a:solidFill>
              </a:rPr>
              <a:t>BMP T5.12: Sheet Dispersion OR BMP T5.11: Concentrated Flow Dispersion</a:t>
            </a:r>
            <a:endParaRPr lang="en-US" b="1" dirty="0">
              <a:solidFill>
                <a:schemeClr val="tx1"/>
              </a:solidFill>
            </a:endParaRPr>
          </a:p>
          <a:p>
            <a:pPr marL="914400" lvl="2" indent="0">
              <a:buNone/>
            </a:pPr>
            <a:r>
              <a:rPr lang="en-US" b="1" dirty="0"/>
              <a:t>	</a:t>
            </a:r>
            <a:endParaRPr lang="en-US" b="1" dirty="0" smtClean="0"/>
          </a:p>
        </p:txBody>
      </p:sp>
    </p:spTree>
    <p:extLst>
      <p:ext uri="{BB962C8B-B14F-4D97-AF65-F5344CB8AC3E}">
        <p14:creationId xmlns:p14="http://schemas.microsoft.com/office/powerpoint/2010/main" val="3632707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MR #5 – MR #1-5 Only Projects </a:t>
            </a:r>
            <a:endParaRPr lang="en-US" sz="4400"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US" b="1" dirty="0" smtClean="0">
                <a:solidFill>
                  <a:schemeClr val="tx1"/>
                </a:solidFill>
              </a:rPr>
              <a:t>List #1</a:t>
            </a:r>
          </a:p>
          <a:p>
            <a:r>
              <a:rPr lang="en-US" b="1" dirty="0" smtClean="0">
                <a:solidFill>
                  <a:schemeClr val="tx1"/>
                </a:solidFill>
              </a:rPr>
              <a:t>Surface Type: Lawn/Landscaped Areas</a:t>
            </a:r>
          </a:p>
          <a:p>
            <a:pPr lvl="1"/>
            <a:r>
              <a:rPr lang="en-US" b="1" dirty="0" smtClean="0">
                <a:solidFill>
                  <a:schemeClr val="tx1"/>
                </a:solidFill>
              </a:rPr>
              <a:t>BMP T5.13: Post Construction Soil Quality and Depth	</a:t>
            </a:r>
          </a:p>
          <a:p>
            <a:r>
              <a:rPr lang="en-US" b="1" dirty="0" smtClean="0">
                <a:solidFill>
                  <a:schemeClr val="tx1"/>
                </a:solidFill>
              </a:rPr>
              <a:t>Surface Type: Roofs</a:t>
            </a:r>
          </a:p>
          <a:p>
            <a:pPr marL="800100" lvl="1" indent="-342900">
              <a:buFont typeface="+mj-lt"/>
              <a:buAutoNum type="arabicPeriod"/>
            </a:pPr>
            <a:r>
              <a:rPr lang="en-US" b="1" dirty="0">
                <a:solidFill>
                  <a:schemeClr val="tx1"/>
                </a:solidFill>
              </a:rPr>
              <a:t>BMP T5.30 – Full Dispersion </a:t>
            </a:r>
            <a:r>
              <a:rPr lang="en-US" b="1" u="sng" dirty="0">
                <a:solidFill>
                  <a:schemeClr val="tx1"/>
                </a:solidFill>
              </a:rPr>
              <a:t>or</a:t>
            </a:r>
            <a:r>
              <a:rPr lang="en-US" b="1" dirty="0">
                <a:solidFill>
                  <a:schemeClr val="tx1"/>
                </a:solidFill>
              </a:rPr>
              <a:t> BMP T5.10A: Downspout Full Infiltration</a:t>
            </a:r>
          </a:p>
          <a:p>
            <a:pPr marL="800100" lvl="1" indent="-342900">
              <a:buFont typeface="+mj-lt"/>
              <a:buAutoNum type="arabicPeriod"/>
            </a:pPr>
            <a:r>
              <a:rPr lang="en-US" b="1" dirty="0">
                <a:solidFill>
                  <a:schemeClr val="tx1"/>
                </a:solidFill>
              </a:rPr>
              <a:t>BMP T 5.14.A – Rain Gardens </a:t>
            </a:r>
            <a:r>
              <a:rPr lang="en-US" b="1" u="sng" dirty="0">
                <a:solidFill>
                  <a:schemeClr val="tx1"/>
                </a:solidFill>
              </a:rPr>
              <a:t>or</a:t>
            </a:r>
            <a:r>
              <a:rPr lang="en-US" b="1" dirty="0">
                <a:solidFill>
                  <a:schemeClr val="tx1"/>
                </a:solidFill>
              </a:rPr>
              <a:t> BMP T7.30 Bioretention Cells, Swales, and Planter Boxes</a:t>
            </a:r>
          </a:p>
          <a:p>
            <a:pPr marL="800100" lvl="1" indent="-342900">
              <a:buFont typeface="+mj-lt"/>
              <a:buAutoNum type="arabicPeriod"/>
            </a:pPr>
            <a:r>
              <a:rPr lang="en-US" b="1" dirty="0">
                <a:solidFill>
                  <a:schemeClr val="tx1"/>
                </a:solidFill>
              </a:rPr>
              <a:t>BMP T5.10B: Downspout Dispersion Systems</a:t>
            </a:r>
          </a:p>
          <a:p>
            <a:pPr marL="800100" lvl="1" indent="-342900">
              <a:buFont typeface="+mj-lt"/>
              <a:buAutoNum type="arabicPeriod"/>
            </a:pPr>
            <a:r>
              <a:rPr lang="en-US" b="1" dirty="0">
                <a:solidFill>
                  <a:schemeClr val="tx1"/>
                </a:solidFill>
              </a:rPr>
              <a:t>BMP T5.10C: Perforated Stub-Out </a:t>
            </a:r>
            <a:r>
              <a:rPr lang="en-US" b="1" dirty="0" smtClean="0">
                <a:solidFill>
                  <a:schemeClr val="tx1"/>
                </a:solidFill>
              </a:rPr>
              <a:t>Connections</a:t>
            </a:r>
          </a:p>
          <a:p>
            <a:r>
              <a:rPr lang="en-US" b="1" dirty="0" smtClean="0">
                <a:solidFill>
                  <a:schemeClr val="tx1"/>
                </a:solidFill>
              </a:rPr>
              <a:t>Surface Type: Other Hard Surfaces</a:t>
            </a:r>
          </a:p>
          <a:p>
            <a:pPr marL="800100" lvl="1" indent="-342900">
              <a:buFont typeface="+mj-lt"/>
              <a:buAutoNum type="arabicPeriod"/>
            </a:pPr>
            <a:r>
              <a:rPr lang="en-US" b="1" dirty="0">
                <a:solidFill>
                  <a:schemeClr val="tx1"/>
                </a:solidFill>
              </a:rPr>
              <a:t>BMP T5.30: Full Dispersion</a:t>
            </a:r>
          </a:p>
          <a:p>
            <a:pPr marL="800100" lvl="1" indent="-342900">
              <a:buFont typeface="+mj-lt"/>
              <a:buAutoNum type="arabicPeriod"/>
            </a:pPr>
            <a:r>
              <a:rPr lang="en-US" b="1" dirty="0">
                <a:solidFill>
                  <a:schemeClr val="tx1"/>
                </a:solidFill>
              </a:rPr>
              <a:t>BMP T5.15 Permeable Pavements </a:t>
            </a:r>
            <a:r>
              <a:rPr lang="en-US" b="1" u="sng" dirty="0">
                <a:solidFill>
                  <a:schemeClr val="tx1"/>
                </a:solidFill>
              </a:rPr>
              <a:t>or</a:t>
            </a:r>
            <a:r>
              <a:rPr lang="en-US" b="1" dirty="0">
                <a:solidFill>
                  <a:schemeClr val="tx1"/>
                </a:solidFill>
              </a:rPr>
              <a:t> BMP T 5.14.A – Rain Gardens </a:t>
            </a:r>
            <a:r>
              <a:rPr lang="en-US" b="1" u="sng" dirty="0">
                <a:solidFill>
                  <a:schemeClr val="tx1"/>
                </a:solidFill>
              </a:rPr>
              <a:t>or</a:t>
            </a:r>
            <a:r>
              <a:rPr lang="en-US" b="1" dirty="0">
                <a:solidFill>
                  <a:schemeClr val="tx1"/>
                </a:solidFill>
              </a:rPr>
              <a:t> BMP T7.30 Bioretention Cells, Swales, and Planter Boxes</a:t>
            </a:r>
          </a:p>
          <a:p>
            <a:pPr marL="800100" lvl="1" indent="-342900">
              <a:buFont typeface="+mj-lt"/>
              <a:buAutoNum type="arabicPeriod"/>
            </a:pPr>
            <a:r>
              <a:rPr lang="en-US" b="1" dirty="0">
                <a:solidFill>
                  <a:schemeClr val="tx1"/>
                </a:solidFill>
              </a:rPr>
              <a:t>BMP T5.12: Sheet Flow Dispersion </a:t>
            </a:r>
            <a:r>
              <a:rPr lang="en-US" b="1" u="sng" dirty="0">
                <a:solidFill>
                  <a:schemeClr val="tx1"/>
                </a:solidFill>
              </a:rPr>
              <a:t>or</a:t>
            </a:r>
            <a:r>
              <a:rPr lang="en-US" b="1" dirty="0">
                <a:solidFill>
                  <a:schemeClr val="tx1"/>
                </a:solidFill>
              </a:rPr>
              <a:t> BMP T5.11: Concentrated Flow </a:t>
            </a:r>
            <a:r>
              <a:rPr lang="en-US" b="1" dirty="0" smtClean="0">
                <a:solidFill>
                  <a:schemeClr val="tx1"/>
                </a:solidFill>
              </a:rPr>
              <a:t>Dispersion</a:t>
            </a:r>
          </a:p>
          <a:p>
            <a:pPr marL="0" indent="0">
              <a:buNone/>
            </a:pPr>
            <a:endParaRPr lang="en-US" b="1" dirty="0" smtClean="0">
              <a:solidFill>
                <a:schemeClr val="tx1"/>
              </a:solidFill>
            </a:endParaRPr>
          </a:p>
          <a:p>
            <a:pPr marL="0" indent="0">
              <a:buNone/>
            </a:pPr>
            <a:r>
              <a:rPr lang="en-US" b="1" dirty="0" smtClean="0">
                <a:solidFill>
                  <a:schemeClr val="tx1"/>
                </a:solidFill>
              </a:rPr>
              <a:t>OR</a:t>
            </a:r>
          </a:p>
          <a:p>
            <a:pPr marL="0" indent="0">
              <a:buNone/>
            </a:pPr>
            <a:endParaRPr lang="en-US" b="1" dirty="0" smtClean="0">
              <a:solidFill>
                <a:schemeClr val="tx1"/>
              </a:solidFill>
            </a:endParaRPr>
          </a:p>
          <a:p>
            <a:pPr marL="0" indent="0">
              <a:buNone/>
            </a:pPr>
            <a:r>
              <a:rPr lang="en-US" b="1" dirty="0" smtClean="0">
                <a:solidFill>
                  <a:schemeClr val="tx1"/>
                </a:solidFill>
              </a:rPr>
              <a:t>LID Performance Standard Plus BMP T5.13</a:t>
            </a:r>
            <a:endParaRPr lang="en-US" b="1" dirty="0">
              <a:solidFill>
                <a:schemeClr val="tx1"/>
              </a:solidFill>
            </a:endParaRPr>
          </a:p>
        </p:txBody>
      </p:sp>
    </p:spTree>
    <p:extLst>
      <p:ext uri="{BB962C8B-B14F-4D97-AF65-F5344CB8AC3E}">
        <p14:creationId xmlns:p14="http://schemas.microsoft.com/office/powerpoint/2010/main" val="1495516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MR #5 – MR #1-9 Projects </a:t>
            </a:r>
            <a:endParaRPr lang="en-US" sz="44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indent="0">
              <a:buNone/>
            </a:pPr>
            <a:r>
              <a:rPr lang="en-US" b="1" dirty="0" smtClean="0">
                <a:solidFill>
                  <a:schemeClr val="tx1"/>
                </a:solidFill>
              </a:rPr>
              <a:t>List #2</a:t>
            </a:r>
          </a:p>
          <a:p>
            <a:r>
              <a:rPr lang="en-US" b="1" dirty="0" smtClean="0">
                <a:solidFill>
                  <a:schemeClr val="tx1"/>
                </a:solidFill>
              </a:rPr>
              <a:t>Surface Type: Lawn/Landscaped Areas</a:t>
            </a:r>
          </a:p>
          <a:p>
            <a:pPr lvl="1"/>
            <a:r>
              <a:rPr lang="en-US" b="1" dirty="0" smtClean="0">
                <a:solidFill>
                  <a:schemeClr val="tx1"/>
                </a:solidFill>
              </a:rPr>
              <a:t>BMP T5.13: Post Construction Soil Quality and Depth	</a:t>
            </a:r>
          </a:p>
          <a:p>
            <a:r>
              <a:rPr lang="en-US" b="1" dirty="0" smtClean="0">
                <a:solidFill>
                  <a:schemeClr val="tx1"/>
                </a:solidFill>
              </a:rPr>
              <a:t>Surface Type: Roofs</a:t>
            </a:r>
          </a:p>
          <a:p>
            <a:pPr marL="800100" lvl="1" indent="-342900">
              <a:buFont typeface="+mj-lt"/>
              <a:buAutoNum type="arabicPeriod"/>
            </a:pPr>
            <a:r>
              <a:rPr lang="en-US" b="1" dirty="0">
                <a:solidFill>
                  <a:schemeClr val="tx1"/>
                </a:solidFill>
              </a:rPr>
              <a:t>BMP T5.30 – Full Dispersion or BMP T5.10A: Downspout Full Infiltration</a:t>
            </a:r>
          </a:p>
          <a:p>
            <a:pPr marL="800100" lvl="1" indent="-342900">
              <a:buFont typeface="+mj-lt"/>
              <a:buAutoNum type="arabicPeriod"/>
            </a:pPr>
            <a:r>
              <a:rPr lang="en-US" b="1" dirty="0" smtClean="0">
                <a:solidFill>
                  <a:schemeClr val="tx1"/>
                </a:solidFill>
              </a:rPr>
              <a:t>BMP </a:t>
            </a:r>
            <a:r>
              <a:rPr lang="en-US" b="1" dirty="0">
                <a:solidFill>
                  <a:schemeClr val="tx1"/>
                </a:solidFill>
              </a:rPr>
              <a:t>T7.30 Bioretention Cells, Swales, and Planter Boxes</a:t>
            </a:r>
          </a:p>
          <a:p>
            <a:pPr marL="800100" lvl="1" indent="-342900">
              <a:buFont typeface="+mj-lt"/>
              <a:buAutoNum type="arabicPeriod"/>
            </a:pPr>
            <a:r>
              <a:rPr lang="en-US" b="1" dirty="0">
                <a:solidFill>
                  <a:schemeClr val="tx1"/>
                </a:solidFill>
              </a:rPr>
              <a:t>BMP T5.10B: Downspout Dispersion Systems</a:t>
            </a:r>
          </a:p>
          <a:p>
            <a:pPr marL="800100" lvl="1" indent="-342900">
              <a:buFont typeface="+mj-lt"/>
              <a:buAutoNum type="arabicPeriod"/>
            </a:pPr>
            <a:r>
              <a:rPr lang="en-US" b="1" dirty="0">
                <a:solidFill>
                  <a:schemeClr val="tx1"/>
                </a:solidFill>
              </a:rPr>
              <a:t>BMP T5.10C: Perforated Stub-Out </a:t>
            </a:r>
            <a:r>
              <a:rPr lang="en-US" b="1" dirty="0" smtClean="0">
                <a:solidFill>
                  <a:schemeClr val="tx1"/>
                </a:solidFill>
              </a:rPr>
              <a:t>Connections</a:t>
            </a:r>
          </a:p>
          <a:p>
            <a:r>
              <a:rPr lang="en-US" b="1" dirty="0" smtClean="0">
                <a:solidFill>
                  <a:schemeClr val="tx1"/>
                </a:solidFill>
              </a:rPr>
              <a:t>Surface Type: Other Hard Surfaces</a:t>
            </a:r>
          </a:p>
          <a:p>
            <a:pPr marL="800100" lvl="1" indent="-342900">
              <a:buFont typeface="+mj-lt"/>
              <a:buAutoNum type="arabicPeriod"/>
            </a:pPr>
            <a:r>
              <a:rPr lang="en-US" b="1" dirty="0">
                <a:solidFill>
                  <a:schemeClr val="tx1"/>
                </a:solidFill>
              </a:rPr>
              <a:t>BMP T5.30: Full Dispersion</a:t>
            </a:r>
          </a:p>
          <a:p>
            <a:pPr marL="800100" lvl="1" indent="-342900">
              <a:buFont typeface="+mj-lt"/>
              <a:buAutoNum type="arabicPeriod"/>
            </a:pPr>
            <a:r>
              <a:rPr lang="en-US" b="1" dirty="0">
                <a:solidFill>
                  <a:schemeClr val="tx1"/>
                </a:solidFill>
              </a:rPr>
              <a:t>BMP T5.15 Permeable </a:t>
            </a:r>
            <a:r>
              <a:rPr lang="en-US" b="1" dirty="0" smtClean="0">
                <a:solidFill>
                  <a:schemeClr val="tx1"/>
                </a:solidFill>
              </a:rPr>
              <a:t>Pavements</a:t>
            </a:r>
          </a:p>
          <a:p>
            <a:pPr marL="800100" lvl="1" indent="-342900">
              <a:buFont typeface="+mj-lt"/>
              <a:buAutoNum type="arabicPeriod"/>
            </a:pPr>
            <a:r>
              <a:rPr lang="en-US" b="1" dirty="0" smtClean="0">
                <a:solidFill>
                  <a:schemeClr val="tx1"/>
                </a:solidFill>
              </a:rPr>
              <a:t>BMP </a:t>
            </a:r>
            <a:r>
              <a:rPr lang="en-US" b="1" dirty="0">
                <a:solidFill>
                  <a:schemeClr val="tx1"/>
                </a:solidFill>
              </a:rPr>
              <a:t>T7.30 Bioretention Cells, Swales, and Planter Boxes</a:t>
            </a:r>
          </a:p>
          <a:p>
            <a:pPr marL="800100" lvl="1" indent="-342900">
              <a:buFont typeface="+mj-lt"/>
              <a:buAutoNum type="arabicPeriod"/>
            </a:pPr>
            <a:r>
              <a:rPr lang="en-US" b="1" dirty="0">
                <a:solidFill>
                  <a:schemeClr val="tx1"/>
                </a:solidFill>
              </a:rPr>
              <a:t>BMP T5.12: Sheet Flow Dispersion or BMP T5.11: Concentrated </a:t>
            </a:r>
            <a:r>
              <a:rPr lang="en-US" b="1">
                <a:solidFill>
                  <a:schemeClr val="tx1"/>
                </a:solidFill>
              </a:rPr>
              <a:t>Flow </a:t>
            </a:r>
            <a:r>
              <a:rPr lang="en-US" b="1" smtClean="0">
                <a:solidFill>
                  <a:schemeClr val="tx1"/>
                </a:solidFill>
              </a:rPr>
              <a:t>Dispersion</a:t>
            </a:r>
            <a:endParaRPr lang="en-US" b="1" dirty="0" smtClean="0">
              <a:solidFill>
                <a:schemeClr val="tx1"/>
              </a:solidFill>
            </a:endParaRPr>
          </a:p>
          <a:p>
            <a:pPr marL="0" indent="0">
              <a:buNone/>
            </a:pPr>
            <a:r>
              <a:rPr lang="en-US" b="1" dirty="0" smtClean="0">
                <a:solidFill>
                  <a:schemeClr val="tx1"/>
                </a:solidFill>
              </a:rPr>
              <a:t>OR</a:t>
            </a:r>
          </a:p>
          <a:p>
            <a:pPr marL="0" indent="0">
              <a:buNone/>
            </a:pPr>
            <a:endParaRPr lang="en-US" b="1" dirty="0" smtClean="0">
              <a:solidFill>
                <a:schemeClr val="tx1"/>
              </a:solidFill>
            </a:endParaRPr>
          </a:p>
          <a:p>
            <a:pPr marL="0" indent="0">
              <a:buNone/>
            </a:pPr>
            <a:r>
              <a:rPr lang="en-US" b="1" dirty="0" smtClean="0">
                <a:solidFill>
                  <a:schemeClr val="tx1"/>
                </a:solidFill>
              </a:rPr>
              <a:t>LID Performance Standard Plus BMP T5.13</a:t>
            </a:r>
            <a:endParaRPr lang="en-US" b="1" dirty="0">
              <a:solidFill>
                <a:schemeClr val="tx1"/>
              </a:solidFill>
            </a:endParaRPr>
          </a:p>
        </p:txBody>
      </p:sp>
    </p:spTree>
    <p:extLst>
      <p:ext uri="{BB962C8B-B14F-4D97-AF65-F5344CB8AC3E}">
        <p14:creationId xmlns:p14="http://schemas.microsoft.com/office/powerpoint/2010/main" val="3375664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 Performance Standard</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Stormwater discharges shall match developed discharge durations to predeveloped durations for the range of predeveloped discharge rates from 8% of the 2-year peak flow to 50% of the 2-year peak flow. </a:t>
            </a:r>
          </a:p>
          <a:p>
            <a:r>
              <a:rPr lang="en-US" b="1" dirty="0" smtClean="0">
                <a:solidFill>
                  <a:schemeClr val="tx1"/>
                </a:solidFill>
              </a:rPr>
              <a:t>Required to utilize BMP T5.13 where feasible as well. </a:t>
            </a:r>
            <a:endParaRPr lang="en-US" b="1" dirty="0">
              <a:solidFill>
                <a:schemeClr val="tx1"/>
              </a:solidFill>
            </a:endParaRPr>
          </a:p>
          <a:p>
            <a:r>
              <a:rPr lang="en-US" b="1" dirty="0" smtClean="0">
                <a:solidFill>
                  <a:schemeClr val="tx1"/>
                </a:solidFill>
              </a:rPr>
              <a:t>The predeveloped condition shall be forested land cover unless:</a:t>
            </a:r>
          </a:p>
          <a:p>
            <a:pPr lvl="1"/>
            <a:r>
              <a:rPr lang="en-US" b="1" dirty="0" smtClean="0">
                <a:solidFill>
                  <a:schemeClr val="tx1"/>
                </a:solidFill>
              </a:rPr>
              <a:t>Reasonable, historic information is provided that indicates the site was prairie prior to settlement (modeled as pasture in the approved continuous simulation model); or</a:t>
            </a:r>
          </a:p>
          <a:p>
            <a:pPr lvl="1"/>
            <a:r>
              <a:rPr lang="en-US" b="1" dirty="0" smtClean="0">
                <a:solidFill>
                  <a:schemeClr val="tx1"/>
                </a:solidFill>
              </a:rPr>
              <a:t>The drainage area of the immediate stream and all subsequent downstream basins have had at least 40% total impervious area (TIA) since 1985.  In this case, the predeveloped condition to be matched shall be the existing land cover condition.</a:t>
            </a:r>
            <a:endParaRPr lang="en-US" b="1" dirty="0">
              <a:solidFill>
                <a:schemeClr val="tx1"/>
              </a:solidFill>
            </a:endParaRPr>
          </a:p>
        </p:txBody>
      </p:sp>
    </p:spTree>
    <p:extLst>
      <p:ext uri="{BB962C8B-B14F-4D97-AF65-F5344CB8AC3E}">
        <p14:creationId xmlns:p14="http://schemas.microsoft.com/office/powerpoint/2010/main" val="95800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Today’s Training</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Intended to help ensure compliance with NPDES Phase I and Phase II Permits Municipal Stormwater General Permits.</a:t>
            </a:r>
          </a:p>
          <a:p>
            <a:r>
              <a:rPr lang="en-US" b="1" dirty="0" smtClean="0">
                <a:solidFill>
                  <a:schemeClr val="tx1"/>
                </a:solidFill>
              </a:rPr>
              <a:t>Based on Minimum Requirements contained in the Phase I and Phase II Permits and 2019 Stormwater Management Manual for Western Washington</a:t>
            </a:r>
          </a:p>
          <a:p>
            <a:pPr lvl="1"/>
            <a:r>
              <a:rPr lang="en-US" b="1" dirty="0" smtClean="0">
                <a:solidFill>
                  <a:schemeClr val="tx1"/>
                </a:solidFill>
              </a:rPr>
              <a:t>Phase 2 effective date - June 30, 2022</a:t>
            </a:r>
          </a:p>
          <a:p>
            <a:pPr lvl="1"/>
            <a:r>
              <a:rPr lang="en-US" b="1" dirty="0" smtClean="0">
                <a:solidFill>
                  <a:schemeClr val="tx1"/>
                </a:solidFill>
              </a:rPr>
              <a:t>Phase 1 effective date – June 30, 2021</a:t>
            </a:r>
          </a:p>
          <a:p>
            <a:r>
              <a:rPr lang="en-US" b="1" dirty="0" smtClean="0">
                <a:solidFill>
                  <a:schemeClr val="tx1"/>
                </a:solidFill>
              </a:rPr>
              <a:t>Principles can be used across Washington State but remember each jurisdiction may have its own special requirements that are different than the MRs contained in the Permits.</a:t>
            </a:r>
          </a:p>
          <a:p>
            <a:r>
              <a:rPr lang="en-US" b="1" dirty="0" smtClean="0">
                <a:solidFill>
                  <a:schemeClr val="tx1"/>
                </a:solidFill>
              </a:rPr>
              <a:t>Jokes!</a:t>
            </a:r>
            <a:endParaRPr lang="en-US" b="1" dirty="0">
              <a:solidFill>
                <a:schemeClr val="tx1"/>
              </a:solidFill>
            </a:endParaRPr>
          </a:p>
        </p:txBody>
      </p:sp>
    </p:spTree>
    <p:extLst>
      <p:ext uri="{BB962C8B-B14F-4D97-AF65-F5344CB8AC3E}">
        <p14:creationId xmlns:p14="http://schemas.microsoft.com/office/powerpoint/2010/main" val="16848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00" y="152400"/>
            <a:ext cx="4715768" cy="6122639"/>
          </a:xfrm>
          <a:prstGeom prst="rect">
            <a:avLst/>
          </a:prstGeom>
        </p:spPr>
      </p:pic>
    </p:spTree>
    <p:extLst>
      <p:ext uri="{BB962C8B-B14F-4D97-AF65-F5344CB8AC3E}">
        <p14:creationId xmlns:p14="http://schemas.microsoft.com/office/powerpoint/2010/main" val="4155502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Showcard Gothic" panose="04020904020102020604" pitchFamily="82" charset="0"/>
              </a:rPr>
              <a:t>Hilariousness – Episode 3</a:t>
            </a:r>
          </a:p>
        </p:txBody>
      </p:sp>
      <p:sp>
        <p:nvSpPr>
          <p:cNvPr id="3" name="Content Placeholder 2"/>
          <p:cNvSpPr>
            <a:spLocks noGrp="1"/>
          </p:cNvSpPr>
          <p:nvPr>
            <p:ph idx="1"/>
          </p:nvPr>
        </p:nvSpPr>
        <p:spPr/>
        <p:txBody>
          <a:bodyPr>
            <a:normAutofit lnSpcReduction="10000"/>
          </a:bodyPr>
          <a:lstStyle/>
          <a:p>
            <a:endParaRPr lang="en-US" dirty="0" smtClean="0">
              <a:solidFill>
                <a:srgbClr val="7030A0"/>
              </a:solidFill>
            </a:endParaRPr>
          </a:p>
          <a:p>
            <a:r>
              <a:rPr lang="en-US" b="1" dirty="0" smtClean="0">
                <a:solidFill>
                  <a:srgbClr val="7030A0"/>
                </a:solidFill>
              </a:rPr>
              <a:t>What’s the difference between a rain garden and a bioretention facility?</a:t>
            </a:r>
          </a:p>
          <a:p>
            <a:endParaRPr lang="en-US" b="1" dirty="0">
              <a:solidFill>
                <a:srgbClr val="7030A0"/>
              </a:solidFill>
            </a:endParaRPr>
          </a:p>
          <a:p>
            <a:endParaRPr lang="en-US" b="1" dirty="0" smtClean="0">
              <a:solidFill>
                <a:srgbClr val="7030A0"/>
              </a:solidFill>
            </a:endParaRPr>
          </a:p>
          <a:p>
            <a:endParaRPr lang="en-US" b="1" dirty="0">
              <a:solidFill>
                <a:srgbClr val="7030A0"/>
              </a:solidFill>
            </a:endParaRPr>
          </a:p>
          <a:p>
            <a:endParaRPr lang="en-US" b="1" dirty="0" smtClean="0">
              <a:solidFill>
                <a:srgbClr val="7030A0"/>
              </a:solidFill>
            </a:endParaRPr>
          </a:p>
          <a:p>
            <a:endParaRPr lang="en-US" b="1" dirty="0">
              <a:solidFill>
                <a:srgbClr val="7030A0"/>
              </a:solidFill>
            </a:endParaRPr>
          </a:p>
          <a:p>
            <a:r>
              <a:rPr lang="en-US" b="1" dirty="0" smtClean="0">
                <a:solidFill>
                  <a:srgbClr val="7030A0"/>
                </a:solidFill>
              </a:rPr>
              <a:t>12,000,000,000 hours of engineering time...oh, and some really fancy dirt!  </a:t>
            </a:r>
            <a:r>
              <a:rPr lang="en-US" sz="1900" b="1" dirty="0" smtClean="0">
                <a:solidFill>
                  <a:srgbClr val="7030A0"/>
                </a:solidFill>
              </a:rPr>
              <a:t>(note: rain gardens and bioretention facilities look pretty much the same in the field – so documentation is important) </a:t>
            </a:r>
            <a:endParaRPr lang="en-US" sz="1900" b="1" dirty="0">
              <a:solidFill>
                <a:srgbClr val="7030A0"/>
              </a:solidFill>
            </a:endParaRPr>
          </a:p>
        </p:txBody>
      </p:sp>
    </p:spTree>
    <p:extLst>
      <p:ext uri="{BB962C8B-B14F-4D97-AF65-F5344CB8AC3E}">
        <p14:creationId xmlns:p14="http://schemas.microsoft.com/office/powerpoint/2010/main" val="8277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Infeasibility Review</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b="1" dirty="0" smtClean="0">
                <a:solidFill>
                  <a:schemeClr val="tx1"/>
                </a:solidFill>
              </a:rPr>
              <a:t>Infeasibility Criteria Shown Must Match Criteria in SWMMWW</a:t>
            </a:r>
          </a:p>
          <a:p>
            <a:pPr marL="342900" lvl="1" indent="-342900">
              <a:buFont typeface="Arial" pitchFamily="34" charset="0"/>
              <a:buChar char="•"/>
            </a:pPr>
            <a:r>
              <a:rPr lang="en-US" sz="2400" b="1" dirty="0">
                <a:solidFill>
                  <a:schemeClr val="tx1"/>
                </a:solidFill>
              </a:rPr>
              <a:t>Different infeasibility criteria require different qualification so check SWMMWW carefully – some require P.E., some require </a:t>
            </a:r>
            <a:r>
              <a:rPr lang="en-US" sz="2400" b="1" dirty="0" err="1">
                <a:solidFill>
                  <a:schemeClr val="tx1"/>
                </a:solidFill>
              </a:rPr>
              <a:t>geotech</a:t>
            </a:r>
            <a:r>
              <a:rPr lang="en-US" sz="2400" b="1" dirty="0">
                <a:solidFill>
                  <a:schemeClr val="tx1"/>
                </a:solidFill>
              </a:rPr>
              <a:t> – make sure the appropriate professional has been involved.</a:t>
            </a:r>
          </a:p>
          <a:p>
            <a:r>
              <a:rPr lang="en-US" b="1" dirty="0" smtClean="0">
                <a:solidFill>
                  <a:schemeClr val="tx1"/>
                </a:solidFill>
              </a:rPr>
              <a:t>Setback Distances Should be Shown/Described in SSP.</a:t>
            </a:r>
          </a:p>
          <a:p>
            <a:r>
              <a:rPr lang="en-US" b="1" dirty="0" smtClean="0">
                <a:solidFill>
                  <a:schemeClr val="tx1"/>
                </a:solidFill>
              </a:rPr>
              <a:t>Infeasibility Based on Soil Type must be Accompanied by Geotech Report that is Site Specific (jurisdictions may develop maps showing large areas considered to be infeasible) </a:t>
            </a:r>
          </a:p>
          <a:p>
            <a:r>
              <a:rPr lang="en-US" b="1" dirty="0" smtClean="0">
                <a:solidFill>
                  <a:schemeClr val="tx1"/>
                </a:solidFill>
              </a:rPr>
              <a:t>Read entire Geotech Report for consistency.  </a:t>
            </a:r>
          </a:p>
          <a:p>
            <a:r>
              <a:rPr lang="en-US" b="1" dirty="0" smtClean="0">
                <a:solidFill>
                  <a:schemeClr val="tx1"/>
                </a:solidFill>
              </a:rPr>
              <a:t>Soils report should match SSP for infeasibility and calculations (infiltration facilities)</a:t>
            </a:r>
          </a:p>
          <a:p>
            <a:r>
              <a:rPr lang="en-US" b="1" dirty="0" smtClean="0">
                <a:solidFill>
                  <a:schemeClr val="tx1"/>
                </a:solidFill>
              </a:rPr>
              <a:t>Make sure soils logs are located in the project area.</a:t>
            </a:r>
          </a:p>
          <a:p>
            <a:pPr marL="0" indent="0">
              <a:buNone/>
            </a:pPr>
            <a:endParaRPr lang="en-US" dirty="0" smtClean="0"/>
          </a:p>
        </p:txBody>
      </p:sp>
    </p:spTree>
    <p:extLst>
      <p:ext uri="{BB962C8B-B14F-4D97-AF65-F5344CB8AC3E}">
        <p14:creationId xmlns:p14="http://schemas.microsoft.com/office/powerpoint/2010/main" val="708131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800" dirty="0" smtClean="0"/>
              <a:t>LID Performance Standard</a:t>
            </a:r>
            <a:endParaRPr lang="en-US" sz="4800" dirty="0"/>
          </a:p>
        </p:txBody>
      </p:sp>
      <p:sp>
        <p:nvSpPr>
          <p:cNvPr id="3" name="Content Placeholder 2"/>
          <p:cNvSpPr>
            <a:spLocks noGrp="1"/>
          </p:cNvSpPr>
          <p:nvPr>
            <p:ph idx="1"/>
          </p:nvPr>
        </p:nvSpPr>
        <p:spPr>
          <a:xfrm>
            <a:off x="457200" y="1219200"/>
            <a:ext cx="8229600" cy="4906963"/>
          </a:xfrm>
        </p:spPr>
        <p:txBody>
          <a:bodyPr/>
          <a:lstStyle/>
          <a:p>
            <a:r>
              <a:rPr lang="en-US" b="1" dirty="0" smtClean="0">
                <a:solidFill>
                  <a:schemeClr val="tx1"/>
                </a:solidFill>
              </a:rPr>
              <a:t>Ensure full WWHM Report is included not just a snip of the output.</a:t>
            </a:r>
          </a:p>
          <a:p>
            <a:r>
              <a:rPr lang="en-US" b="1" dirty="0" smtClean="0">
                <a:solidFill>
                  <a:schemeClr val="tx1"/>
                </a:solidFill>
              </a:rPr>
              <a:t>Model Review (A few Key Points)</a:t>
            </a:r>
          </a:p>
          <a:p>
            <a:pPr lvl="1"/>
            <a:r>
              <a:rPr lang="en-US" b="1" dirty="0" smtClean="0">
                <a:solidFill>
                  <a:schemeClr val="tx1"/>
                </a:solidFill>
              </a:rPr>
              <a:t>Make sure Predeveloped and Mitigated Condition Match Values Given in Chart of SSP.</a:t>
            </a:r>
          </a:p>
          <a:p>
            <a:pPr lvl="1"/>
            <a:r>
              <a:rPr lang="en-US" b="1" dirty="0" smtClean="0">
                <a:solidFill>
                  <a:schemeClr val="tx1"/>
                </a:solidFill>
              </a:rPr>
              <a:t>Make sure using correct Runoff Files – for your project location</a:t>
            </a:r>
          </a:p>
          <a:p>
            <a:pPr marL="342900" lvl="1" indent="-342900">
              <a:buFont typeface="Arial" pitchFamily="34" charset="0"/>
              <a:buChar char="•"/>
            </a:pPr>
            <a:r>
              <a:rPr lang="en-US" sz="2400" b="1" dirty="0">
                <a:solidFill>
                  <a:schemeClr val="tx1"/>
                </a:solidFill>
              </a:rPr>
              <a:t>Make sure SSP is stamped by a Washington State Licensed Engineer</a:t>
            </a:r>
          </a:p>
        </p:txBody>
      </p:sp>
    </p:spTree>
    <p:extLst>
      <p:ext uri="{BB962C8B-B14F-4D97-AF65-F5344CB8AC3E}">
        <p14:creationId xmlns:p14="http://schemas.microsoft.com/office/powerpoint/2010/main" val="2050835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SSP and MR #5</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r>
              <a:rPr lang="en-US" b="1" dirty="0" smtClean="0">
                <a:solidFill>
                  <a:schemeClr val="tx1"/>
                </a:solidFill>
              </a:rPr>
              <a:t>SSP should go through the feasibility analysis in detail for each BMP until a BMP is considered to be feasible.</a:t>
            </a:r>
          </a:p>
          <a:p>
            <a:r>
              <a:rPr lang="en-US" b="1" dirty="0" smtClean="0">
                <a:solidFill>
                  <a:schemeClr val="tx1"/>
                </a:solidFill>
              </a:rPr>
              <a:t>SSP must show how MR #5 BMP was sized.</a:t>
            </a:r>
          </a:p>
          <a:p>
            <a:pPr lvl="1"/>
            <a:r>
              <a:rPr lang="en-US" b="1" dirty="0" smtClean="0">
                <a:solidFill>
                  <a:schemeClr val="tx1"/>
                </a:solidFill>
              </a:rPr>
              <a:t>Include calculations as necessary</a:t>
            </a:r>
          </a:p>
          <a:p>
            <a:pPr lvl="1"/>
            <a:r>
              <a:rPr lang="en-US" b="1" dirty="0" smtClean="0">
                <a:solidFill>
                  <a:schemeClr val="tx1"/>
                </a:solidFill>
              </a:rPr>
              <a:t>Include soils information as necessary to substantiate design</a:t>
            </a:r>
          </a:p>
          <a:p>
            <a:pPr marL="342900" lvl="1" indent="-342900">
              <a:buFont typeface="Arial" pitchFamily="34" charset="0"/>
              <a:buChar char="•"/>
            </a:pPr>
            <a:r>
              <a:rPr lang="en-US" sz="2400" b="1" dirty="0" smtClean="0">
                <a:solidFill>
                  <a:schemeClr val="tx1"/>
                </a:solidFill>
              </a:rPr>
              <a:t>Ensure </a:t>
            </a:r>
            <a:r>
              <a:rPr lang="en-US" sz="2400" b="1" dirty="0">
                <a:solidFill>
                  <a:schemeClr val="tx1"/>
                </a:solidFill>
              </a:rPr>
              <a:t>BMPs are provided for each surface type, as feasible: lawn/landscaped areas, roofs, other hard surfaces.</a:t>
            </a:r>
          </a:p>
          <a:p>
            <a:pPr marL="342900" lvl="1" indent="-342900">
              <a:buFont typeface="Arial" pitchFamily="34" charset="0"/>
              <a:buChar char="•"/>
            </a:pPr>
            <a:r>
              <a:rPr lang="en-US" sz="2400" b="1" dirty="0" smtClean="0">
                <a:solidFill>
                  <a:schemeClr val="tx1"/>
                </a:solidFill>
              </a:rPr>
              <a:t>Show </a:t>
            </a:r>
            <a:r>
              <a:rPr lang="en-US" sz="2400" b="1" dirty="0">
                <a:solidFill>
                  <a:schemeClr val="tx1"/>
                </a:solidFill>
              </a:rPr>
              <a:t>BMP on plan set.  </a:t>
            </a:r>
          </a:p>
          <a:p>
            <a:pPr marL="342900" lvl="1" indent="-342900">
              <a:buFont typeface="Arial" pitchFamily="34" charset="0"/>
              <a:buChar char="•"/>
            </a:pPr>
            <a:r>
              <a:rPr lang="en-US" sz="2400" b="1" dirty="0">
                <a:solidFill>
                  <a:schemeClr val="tx1"/>
                </a:solidFill>
              </a:rPr>
              <a:t>Provide </a:t>
            </a:r>
            <a:r>
              <a:rPr lang="en-US" sz="2400" b="1" dirty="0" smtClean="0">
                <a:solidFill>
                  <a:schemeClr val="tx1"/>
                </a:solidFill>
              </a:rPr>
              <a:t>details </a:t>
            </a:r>
            <a:r>
              <a:rPr lang="en-US" sz="2400" b="1" dirty="0">
                <a:solidFill>
                  <a:schemeClr val="tx1"/>
                </a:solidFill>
              </a:rPr>
              <a:t>for </a:t>
            </a:r>
            <a:r>
              <a:rPr lang="en-US" sz="2400" b="1" dirty="0" smtClean="0">
                <a:solidFill>
                  <a:schemeClr val="tx1"/>
                </a:solidFill>
              </a:rPr>
              <a:t>each BMP </a:t>
            </a:r>
            <a:r>
              <a:rPr lang="en-US" sz="2400" b="1" dirty="0">
                <a:solidFill>
                  <a:schemeClr val="tx1"/>
                </a:solidFill>
              </a:rPr>
              <a:t>on the plan set</a:t>
            </a:r>
            <a:r>
              <a:rPr lang="en-US" sz="2400" b="1" dirty="0" smtClean="0">
                <a:solidFill>
                  <a:schemeClr val="tx1"/>
                </a:solidFill>
              </a:rPr>
              <a:t>.</a:t>
            </a:r>
          </a:p>
          <a:p>
            <a:pPr marL="342900" lvl="1" indent="-342900">
              <a:buFont typeface="Arial" pitchFamily="34" charset="0"/>
              <a:buChar char="•"/>
            </a:pPr>
            <a:r>
              <a:rPr lang="en-US" sz="2400" b="1" dirty="0" smtClean="0">
                <a:solidFill>
                  <a:schemeClr val="tx1"/>
                </a:solidFill>
              </a:rPr>
              <a:t>Show locations of Post Construction Soil Quality and Depth BMP – appropriately hatch or otherwise clearly note.</a:t>
            </a:r>
          </a:p>
          <a:p>
            <a:pPr marL="342900" lvl="1" indent="-342900">
              <a:buFont typeface="Arial" pitchFamily="34" charset="0"/>
              <a:buChar char="•"/>
            </a:pPr>
            <a:r>
              <a:rPr lang="en-US" sz="2400" b="1" dirty="0" smtClean="0">
                <a:solidFill>
                  <a:schemeClr val="tx1"/>
                </a:solidFill>
              </a:rPr>
              <a:t>Make sure plan sets match reports.</a:t>
            </a:r>
          </a:p>
          <a:p>
            <a:pPr marL="342900" lvl="1" indent="-342900">
              <a:buFont typeface="Arial" pitchFamily="34" charset="0"/>
              <a:buChar char="•"/>
            </a:pPr>
            <a:endParaRPr lang="en-US" sz="2400" dirty="0"/>
          </a:p>
        </p:txBody>
      </p:sp>
    </p:spTree>
    <p:extLst>
      <p:ext uri="{BB962C8B-B14F-4D97-AF65-F5344CB8AC3E}">
        <p14:creationId xmlns:p14="http://schemas.microsoft.com/office/powerpoint/2010/main" val="565175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Example</a:t>
            </a:r>
            <a:endParaRPr lang="en-US" dirty="0"/>
          </a:p>
        </p:txBody>
      </p:sp>
      <p:sp>
        <p:nvSpPr>
          <p:cNvPr id="3" name="Content Placeholder 2"/>
          <p:cNvSpPr>
            <a:spLocks noGrp="1"/>
          </p:cNvSpPr>
          <p:nvPr>
            <p:ph idx="1"/>
          </p:nvPr>
        </p:nvSpPr>
        <p:spPr>
          <a:xfrm>
            <a:off x="457200" y="1066800"/>
            <a:ext cx="8229600" cy="5059363"/>
          </a:xfrm>
        </p:spPr>
        <p:txBody>
          <a:bodyPr/>
          <a:lstStyle/>
          <a:p>
            <a:r>
              <a:rPr lang="en-US" sz="2800" b="1" dirty="0" smtClean="0">
                <a:solidFill>
                  <a:schemeClr val="tx1"/>
                </a:solidFill>
              </a:rPr>
              <a:t>Which Option(s) can they choose for MR#5 Compliance?</a:t>
            </a:r>
          </a:p>
          <a:p>
            <a:pPr lvl="1"/>
            <a:r>
              <a:rPr lang="en-US" sz="2000" b="1" dirty="0" smtClean="0">
                <a:solidFill>
                  <a:schemeClr val="tx1"/>
                </a:solidFill>
              </a:rPr>
              <a:t>List #1?</a:t>
            </a:r>
          </a:p>
          <a:p>
            <a:pPr lvl="1"/>
            <a:r>
              <a:rPr lang="en-US" sz="2000" b="1" dirty="0" smtClean="0">
                <a:solidFill>
                  <a:schemeClr val="tx1"/>
                </a:solidFill>
              </a:rPr>
              <a:t>List #2?</a:t>
            </a:r>
          </a:p>
          <a:p>
            <a:pPr lvl="1"/>
            <a:r>
              <a:rPr lang="en-US" sz="2000" b="1" dirty="0" smtClean="0">
                <a:solidFill>
                  <a:schemeClr val="tx1"/>
                </a:solidFill>
              </a:rPr>
              <a:t>List #3?</a:t>
            </a:r>
          </a:p>
          <a:p>
            <a:pPr lvl="1"/>
            <a:r>
              <a:rPr lang="en-US" sz="2000" b="1" dirty="0" smtClean="0">
                <a:solidFill>
                  <a:schemeClr val="tx1"/>
                </a:solidFill>
              </a:rPr>
              <a:t>LID Performance Criteria?</a:t>
            </a:r>
          </a:p>
          <a:p>
            <a:pPr marL="0" indent="0">
              <a:buNone/>
            </a:pPr>
            <a:endParaRPr lang="en-US" b="1" dirty="0">
              <a:solidFill>
                <a:schemeClr val="tx1"/>
              </a:solidFill>
            </a:endParaRPr>
          </a:p>
        </p:txBody>
      </p:sp>
      <p:sp>
        <p:nvSpPr>
          <p:cNvPr id="4" name="TextBox 3"/>
          <p:cNvSpPr txBox="1"/>
          <p:nvPr/>
        </p:nvSpPr>
        <p:spPr>
          <a:xfrm>
            <a:off x="2057400" y="3962400"/>
            <a:ext cx="4038600" cy="954107"/>
          </a:xfrm>
          <a:prstGeom prst="rect">
            <a:avLst/>
          </a:prstGeom>
          <a:noFill/>
        </p:spPr>
        <p:txBody>
          <a:bodyPr wrap="square" rtlCol="0">
            <a:spAutoFit/>
          </a:bodyPr>
          <a:lstStyle/>
          <a:p>
            <a:r>
              <a:rPr lang="en-US" sz="2800" b="1" dirty="0" smtClean="0"/>
              <a:t>List #2 or LID Performance Criteria</a:t>
            </a:r>
            <a:endParaRPr lang="en-US" sz="2800" b="1" dirty="0"/>
          </a:p>
        </p:txBody>
      </p:sp>
    </p:spTree>
    <p:extLst>
      <p:ext uri="{BB962C8B-B14F-4D97-AF65-F5344CB8AC3E}">
        <p14:creationId xmlns:p14="http://schemas.microsoft.com/office/powerpoint/2010/main" val="2290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Showcard Gothic" panose="04020904020102020604" pitchFamily="82" charset="0"/>
              </a:rPr>
              <a:t>Hilariousness – Part </a:t>
            </a:r>
            <a:r>
              <a:rPr lang="en-US" dirty="0">
                <a:solidFill>
                  <a:srgbClr val="7030A0"/>
                </a:solidFill>
                <a:latin typeface="Showcard Gothic" panose="04020904020102020604" pitchFamily="82" charset="0"/>
              </a:rPr>
              <a:t>4</a:t>
            </a:r>
          </a:p>
        </p:txBody>
      </p:sp>
      <p:sp>
        <p:nvSpPr>
          <p:cNvPr id="3" name="Content Placeholder 2"/>
          <p:cNvSpPr>
            <a:spLocks noGrp="1"/>
          </p:cNvSpPr>
          <p:nvPr>
            <p:ph idx="1"/>
          </p:nvPr>
        </p:nvSpPr>
        <p:spPr/>
        <p:txBody>
          <a:bodyPr/>
          <a:lstStyle/>
          <a:p>
            <a:endParaRPr lang="en-US" dirty="0" smtClean="0">
              <a:solidFill>
                <a:schemeClr val="tx1"/>
              </a:solidFill>
            </a:endParaRPr>
          </a:p>
          <a:p>
            <a:endParaRPr lang="en-US" dirty="0">
              <a:solidFill>
                <a:schemeClr val="tx1"/>
              </a:solidFill>
            </a:endParaRPr>
          </a:p>
          <a:p>
            <a:r>
              <a:rPr lang="en-US" sz="2800" b="1" dirty="0" smtClean="0">
                <a:solidFill>
                  <a:srgbClr val="7030A0"/>
                </a:solidFill>
              </a:rPr>
              <a:t>Where do mathematicians get their kicks?</a:t>
            </a:r>
          </a:p>
          <a:p>
            <a:pPr marL="0" indent="0">
              <a:buNone/>
            </a:pPr>
            <a:endParaRPr lang="en-US" sz="2800" b="1" dirty="0" smtClean="0">
              <a:solidFill>
                <a:srgbClr val="7030A0"/>
              </a:solidFill>
            </a:endParaRPr>
          </a:p>
          <a:p>
            <a:endParaRPr lang="en-US" sz="2800" b="1" dirty="0">
              <a:solidFill>
                <a:srgbClr val="7030A0"/>
              </a:solidFill>
            </a:endParaRPr>
          </a:p>
          <a:p>
            <a:endParaRPr lang="en-US" sz="2800" b="1" dirty="0" smtClean="0">
              <a:solidFill>
                <a:srgbClr val="7030A0"/>
              </a:solidFill>
            </a:endParaRPr>
          </a:p>
          <a:p>
            <a:r>
              <a:rPr lang="en-US" sz="2800" b="1" dirty="0" smtClean="0">
                <a:solidFill>
                  <a:srgbClr val="7030A0"/>
                </a:solidFill>
              </a:rPr>
              <a:t>On 8.12403840464.</a:t>
            </a:r>
            <a:endParaRPr lang="en-US" sz="2800" b="1" dirty="0">
              <a:solidFill>
                <a:srgbClr val="7030A0"/>
              </a:solidFill>
            </a:endParaRPr>
          </a:p>
        </p:txBody>
      </p:sp>
      <p:pic>
        <p:nvPicPr>
          <p:cNvPr id="4" name="Picture 3"/>
          <p:cNvPicPr>
            <a:picLocks noChangeAspect="1"/>
          </p:cNvPicPr>
          <p:nvPr/>
        </p:nvPicPr>
        <p:blipFill>
          <a:blip r:embed="rId3"/>
          <a:stretch>
            <a:fillRect/>
          </a:stretch>
        </p:blipFill>
        <p:spPr>
          <a:xfrm>
            <a:off x="4572000" y="3429000"/>
            <a:ext cx="3790950" cy="2428875"/>
          </a:xfrm>
          <a:prstGeom prst="rect">
            <a:avLst/>
          </a:prstGeom>
        </p:spPr>
      </p:pic>
    </p:spTree>
    <p:extLst>
      <p:ext uri="{BB962C8B-B14F-4D97-AF65-F5344CB8AC3E}">
        <p14:creationId xmlns:p14="http://schemas.microsoft.com/office/powerpoint/2010/main" val="29251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Threshold Discharge Areas</a:t>
            </a:r>
            <a:endParaRPr lang="en-US" sz="4800" dirty="0"/>
          </a:p>
        </p:txBody>
      </p:sp>
      <p:sp>
        <p:nvSpPr>
          <p:cNvPr id="3" name="Content Placeholder 2"/>
          <p:cNvSpPr>
            <a:spLocks noGrp="1"/>
          </p:cNvSpPr>
          <p:nvPr>
            <p:ph idx="1"/>
          </p:nvPr>
        </p:nvSpPr>
        <p:spPr>
          <a:xfrm>
            <a:off x="457200" y="914400"/>
            <a:ext cx="8229600" cy="4525963"/>
          </a:xfrm>
        </p:spPr>
        <p:txBody>
          <a:bodyPr/>
          <a:lstStyle/>
          <a:p>
            <a:r>
              <a:rPr lang="en-US" b="1" dirty="0">
                <a:solidFill>
                  <a:schemeClr val="tx1"/>
                </a:solidFill>
              </a:rPr>
              <a:t>Threshold Discharge Area – An area within a project site drainage to a single natural discharge location or multiple natural discharge locations that combine within ¼ mile downstream (using shortest </a:t>
            </a:r>
            <a:r>
              <a:rPr lang="en-US" b="1" dirty="0" err="1">
                <a:solidFill>
                  <a:schemeClr val="tx1"/>
                </a:solidFill>
              </a:rPr>
              <a:t>flowpath</a:t>
            </a:r>
            <a:r>
              <a:rPr lang="en-US" b="1" dirty="0">
                <a:solidFill>
                  <a:schemeClr val="tx1"/>
                </a:solidFill>
              </a:rPr>
              <a:t>).  </a:t>
            </a:r>
          </a:p>
          <a:p>
            <a:endParaRPr lang="en-US" dirty="0"/>
          </a:p>
        </p:txBody>
      </p:sp>
      <p:pic>
        <p:nvPicPr>
          <p:cNvPr id="4" name="Picture 3"/>
          <p:cNvPicPr>
            <a:picLocks noChangeAspect="1"/>
          </p:cNvPicPr>
          <p:nvPr/>
        </p:nvPicPr>
        <p:blipFill>
          <a:blip r:embed="rId3"/>
          <a:stretch>
            <a:fillRect/>
          </a:stretch>
        </p:blipFill>
        <p:spPr>
          <a:xfrm>
            <a:off x="990600" y="2590800"/>
            <a:ext cx="7162800" cy="3611563"/>
          </a:xfrm>
          <a:prstGeom prst="rect">
            <a:avLst/>
          </a:prstGeom>
        </p:spPr>
      </p:pic>
    </p:spTree>
    <p:extLst>
      <p:ext uri="{BB962C8B-B14F-4D97-AF65-F5344CB8AC3E}">
        <p14:creationId xmlns:p14="http://schemas.microsoft.com/office/powerpoint/2010/main" val="1804725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MR #6 – Runoff Treatment</a:t>
            </a:r>
            <a:endParaRPr lang="en-US" sz="4800" dirty="0"/>
          </a:p>
        </p:txBody>
      </p:sp>
      <p:sp>
        <p:nvSpPr>
          <p:cNvPr id="3" name="Content Placeholder 2"/>
          <p:cNvSpPr>
            <a:spLocks noGrp="1"/>
          </p:cNvSpPr>
          <p:nvPr>
            <p:ph idx="1"/>
          </p:nvPr>
        </p:nvSpPr>
        <p:spPr>
          <a:xfrm>
            <a:off x="457200" y="1066800"/>
            <a:ext cx="8229600" cy="5059363"/>
          </a:xfrm>
        </p:spPr>
        <p:txBody>
          <a:bodyPr/>
          <a:lstStyle/>
          <a:p>
            <a:r>
              <a:rPr lang="en-US" b="1" dirty="0" smtClean="0">
                <a:solidFill>
                  <a:schemeClr val="tx1"/>
                </a:solidFill>
              </a:rPr>
              <a:t>Based on Impacts to the Threshold Discharge Area</a:t>
            </a:r>
          </a:p>
          <a:p>
            <a:r>
              <a:rPr lang="en-US" b="1" dirty="0" smtClean="0">
                <a:solidFill>
                  <a:schemeClr val="tx1"/>
                </a:solidFill>
              </a:rPr>
              <a:t>5,000 square feet or more of pollution-generating hard surface or ¾ of acre of more of pollution-generating pervious surface from which there is a discharge from the site require treatment.</a:t>
            </a:r>
          </a:p>
          <a:p>
            <a:r>
              <a:rPr lang="en-US" b="1" dirty="0" smtClean="0">
                <a:solidFill>
                  <a:schemeClr val="tx1"/>
                </a:solidFill>
              </a:rPr>
              <a:t>Treatment type depends on the project type and discharge location.</a:t>
            </a:r>
            <a:endParaRPr lang="en-US" b="1" dirty="0">
              <a:solidFill>
                <a:schemeClr val="tx1"/>
              </a:solidFill>
            </a:endParaRPr>
          </a:p>
        </p:txBody>
      </p:sp>
    </p:spTree>
    <p:extLst>
      <p:ext uri="{BB962C8B-B14F-4D97-AF65-F5344CB8AC3E}">
        <p14:creationId xmlns:p14="http://schemas.microsoft.com/office/powerpoint/2010/main" val="1798136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MR #6 – Treatment Types</a:t>
            </a:r>
            <a:endParaRPr lang="en-US" dirty="0"/>
          </a:p>
        </p:txBody>
      </p:sp>
      <p:sp>
        <p:nvSpPr>
          <p:cNvPr id="3" name="Content Placeholder 2"/>
          <p:cNvSpPr>
            <a:spLocks noGrp="1"/>
          </p:cNvSpPr>
          <p:nvPr>
            <p:ph idx="1"/>
          </p:nvPr>
        </p:nvSpPr>
        <p:spPr>
          <a:xfrm>
            <a:off x="457200" y="1219200"/>
            <a:ext cx="8229600" cy="5181600"/>
          </a:xfrm>
        </p:spPr>
        <p:txBody>
          <a:bodyPr/>
          <a:lstStyle/>
          <a:p>
            <a:r>
              <a:rPr lang="en-US" b="1" dirty="0" smtClean="0">
                <a:solidFill>
                  <a:schemeClr val="tx1"/>
                </a:solidFill>
              </a:rPr>
              <a:t>Oil Control – Required For:</a:t>
            </a:r>
          </a:p>
          <a:p>
            <a:pPr lvl="1"/>
            <a:r>
              <a:rPr lang="en-US" b="1" dirty="0" smtClean="0">
                <a:solidFill>
                  <a:schemeClr val="tx1"/>
                </a:solidFill>
              </a:rPr>
              <a:t>An area of a commercial or industrial site subject to an expected average daily traffic (ADT) count equal to or greater than 100 vehicles per 1,000 square feet of Gross building area, or 300 total trip ends per day.</a:t>
            </a:r>
          </a:p>
          <a:p>
            <a:pPr lvl="1"/>
            <a:r>
              <a:rPr lang="en-US" b="1" dirty="0" smtClean="0">
                <a:solidFill>
                  <a:schemeClr val="tx1"/>
                </a:solidFill>
              </a:rPr>
              <a:t>An area of a commercial or industrial site subject to petroleum storage and transfer in excess of 1,500 gallons per year, not including routinely delivered heat oil.</a:t>
            </a:r>
          </a:p>
          <a:p>
            <a:pPr lvl="1"/>
            <a:r>
              <a:rPr lang="en-US" b="1" dirty="0" smtClean="0">
                <a:solidFill>
                  <a:schemeClr val="tx1"/>
                </a:solidFill>
              </a:rPr>
              <a:t>An area of a commercial or industrial site subject to parking, storage, or maintenance of 25 or more vehicles that are over 10 tons Gross weight (trucks, buses, trains, heavy equipment, etc.)</a:t>
            </a:r>
          </a:p>
          <a:p>
            <a:pPr lvl="1"/>
            <a:r>
              <a:rPr lang="en-US" b="1" dirty="0" smtClean="0">
                <a:solidFill>
                  <a:schemeClr val="tx1"/>
                </a:solidFill>
              </a:rPr>
              <a:t>A road intersection with a measured ADT count of 25,000 vehicles or more on the main roadway and 15,000 vehicles or more on any intersecting roadway, excluding projects proposing primarily pedestrian or bicycle use improvements</a:t>
            </a:r>
            <a:r>
              <a:rPr lang="en-US" dirty="0" smtClean="0">
                <a:solidFill>
                  <a:schemeClr val="tx1"/>
                </a:solidFill>
              </a:rPr>
              <a:t>.</a:t>
            </a:r>
            <a:endParaRPr lang="en-US" dirty="0">
              <a:solidFill>
                <a:schemeClr val="tx1"/>
              </a:solidFill>
            </a:endParaRPr>
          </a:p>
          <a:p>
            <a:pPr marL="457200" lvl="1" indent="0">
              <a:buNone/>
            </a:pPr>
            <a:endParaRPr lang="en-US" dirty="0" smtClean="0">
              <a:solidFill>
                <a:schemeClr val="tx1"/>
              </a:solidFill>
            </a:endParaRPr>
          </a:p>
          <a:p>
            <a:pPr marL="457200" lvl="1" indent="0">
              <a:buNone/>
            </a:pPr>
            <a:r>
              <a:rPr lang="en-US" dirty="0" smtClean="0">
                <a:solidFill>
                  <a:schemeClr val="tx1"/>
                </a:solidFill>
              </a:rPr>
              <a:t>Only required for those areas of a site that meet requirements above.  </a:t>
            </a:r>
          </a:p>
        </p:txBody>
      </p:sp>
    </p:spTree>
    <p:extLst>
      <p:ext uri="{BB962C8B-B14F-4D97-AF65-F5344CB8AC3E}">
        <p14:creationId xmlns:p14="http://schemas.microsoft.com/office/powerpoint/2010/main" val="2443945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Why? Regulations!</a:t>
            </a:r>
            <a:endParaRPr lang="en-US" dirty="0"/>
          </a:p>
        </p:txBody>
      </p:sp>
      <p:sp>
        <p:nvSpPr>
          <p:cNvPr id="3" name="Content Placeholder 2"/>
          <p:cNvSpPr>
            <a:spLocks noGrp="1"/>
          </p:cNvSpPr>
          <p:nvPr>
            <p:ph idx="1"/>
          </p:nvPr>
        </p:nvSpPr>
        <p:spPr>
          <a:xfrm>
            <a:off x="457200" y="1143000"/>
            <a:ext cx="8229600" cy="5257800"/>
          </a:xfrm>
        </p:spPr>
        <p:txBody>
          <a:bodyPr>
            <a:normAutofit fontScale="92500"/>
          </a:bodyPr>
          <a:lstStyle/>
          <a:p>
            <a:r>
              <a:rPr lang="en-US" b="1" dirty="0" smtClean="0">
                <a:solidFill>
                  <a:schemeClr val="tx1"/>
                </a:solidFill>
              </a:rPr>
              <a:t>The Clean Water Act (1972) created the NPDES (National Pollutant Discharge Elimination System) Permit Program which required regulating point discharges.  </a:t>
            </a:r>
          </a:p>
          <a:p>
            <a:r>
              <a:rPr lang="en-US" b="1" dirty="0" smtClean="0">
                <a:solidFill>
                  <a:schemeClr val="tx1"/>
                </a:solidFill>
              </a:rPr>
              <a:t>1987 the Clean Water Act was amended to include stormwater discharges from MS4s.  </a:t>
            </a:r>
          </a:p>
          <a:p>
            <a:r>
              <a:rPr lang="en-US" b="1" dirty="0" smtClean="0">
                <a:solidFill>
                  <a:schemeClr val="tx1"/>
                </a:solidFill>
              </a:rPr>
              <a:t>1990 – Phase I regulations went into effect to allow discharges from MS4s (Municipal Separate Stormwater Systems).  </a:t>
            </a:r>
          </a:p>
          <a:p>
            <a:pPr lvl="1"/>
            <a:r>
              <a:rPr lang="en-US" b="1" dirty="0" smtClean="0">
                <a:solidFill>
                  <a:schemeClr val="tx1"/>
                </a:solidFill>
              </a:rPr>
              <a:t>Jurisdictions serving more than 100,000 people.</a:t>
            </a:r>
          </a:p>
          <a:p>
            <a:r>
              <a:rPr lang="en-US" b="1" dirty="0" smtClean="0">
                <a:solidFill>
                  <a:schemeClr val="tx1"/>
                </a:solidFill>
              </a:rPr>
              <a:t>1995 – Ecology issued first Phase I Municipal Stormwater Permit.</a:t>
            </a:r>
          </a:p>
          <a:p>
            <a:r>
              <a:rPr lang="en-US" b="1" dirty="0" smtClean="0">
                <a:solidFill>
                  <a:schemeClr val="tx1"/>
                </a:solidFill>
              </a:rPr>
              <a:t>1999 – Phase II regulations went into effect.</a:t>
            </a:r>
          </a:p>
          <a:p>
            <a:pPr lvl="1"/>
            <a:r>
              <a:rPr lang="en-US" b="1" dirty="0" smtClean="0">
                <a:solidFill>
                  <a:schemeClr val="tx1"/>
                </a:solidFill>
              </a:rPr>
              <a:t>Smaller MS4s</a:t>
            </a:r>
          </a:p>
          <a:p>
            <a:r>
              <a:rPr lang="en-US" b="1" dirty="0" smtClean="0">
                <a:solidFill>
                  <a:schemeClr val="tx1"/>
                </a:solidFill>
              </a:rPr>
              <a:t>2007 – Ecology issued first Phase II Permit</a:t>
            </a:r>
            <a:endParaRPr lang="en-US" b="1" dirty="0">
              <a:solidFill>
                <a:schemeClr val="tx1"/>
              </a:solidFill>
            </a:endParaRPr>
          </a:p>
        </p:txBody>
      </p:sp>
    </p:spTree>
    <p:extLst>
      <p:ext uri="{BB962C8B-B14F-4D97-AF65-F5344CB8AC3E}">
        <p14:creationId xmlns:p14="http://schemas.microsoft.com/office/powerpoint/2010/main" val="6110661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MR #6 – Treatment Type</a:t>
            </a:r>
            <a:endParaRPr lang="en-US" dirty="0"/>
          </a:p>
        </p:txBody>
      </p:sp>
      <p:sp>
        <p:nvSpPr>
          <p:cNvPr id="3" name="Content Placeholder 2"/>
          <p:cNvSpPr>
            <a:spLocks noGrp="1"/>
          </p:cNvSpPr>
          <p:nvPr>
            <p:ph idx="1"/>
          </p:nvPr>
        </p:nvSpPr>
        <p:spPr>
          <a:xfrm>
            <a:off x="457200" y="1905000"/>
            <a:ext cx="8229600" cy="4221163"/>
          </a:xfrm>
        </p:spPr>
        <p:txBody>
          <a:bodyPr/>
          <a:lstStyle/>
          <a:p>
            <a:r>
              <a:rPr lang="en-US" b="1" dirty="0" smtClean="0">
                <a:solidFill>
                  <a:schemeClr val="tx1"/>
                </a:solidFill>
              </a:rPr>
              <a:t>Phosphorus Treatment required for:</a:t>
            </a:r>
          </a:p>
          <a:p>
            <a:pPr lvl="1"/>
            <a:r>
              <a:rPr lang="en-US" b="1" dirty="0" smtClean="0">
                <a:solidFill>
                  <a:schemeClr val="tx1"/>
                </a:solidFill>
              </a:rPr>
              <a:t>Projects within watersheds that have been determined by local governments (ex. Lake management plan), Ecology (ex. TMDL), or the USEPA to be sensitive to phosphorus and are being managed to control phosphorus.  </a:t>
            </a:r>
            <a:endParaRPr lang="en-US" b="1" dirty="0">
              <a:solidFill>
                <a:schemeClr val="tx1"/>
              </a:solidFill>
            </a:endParaRPr>
          </a:p>
        </p:txBody>
      </p:sp>
    </p:spTree>
    <p:extLst>
      <p:ext uri="{BB962C8B-B14F-4D97-AF65-F5344CB8AC3E}">
        <p14:creationId xmlns:p14="http://schemas.microsoft.com/office/powerpoint/2010/main" val="3905635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MR #6 – Treatment Type</a:t>
            </a:r>
            <a:endParaRPr lang="en-US" dirty="0"/>
          </a:p>
        </p:txBody>
      </p:sp>
      <p:sp>
        <p:nvSpPr>
          <p:cNvPr id="3" name="Content Placeholder 2"/>
          <p:cNvSpPr>
            <a:spLocks noGrp="1"/>
          </p:cNvSpPr>
          <p:nvPr>
            <p:ph idx="1"/>
          </p:nvPr>
        </p:nvSpPr>
        <p:spPr>
          <a:xfrm>
            <a:off x="457200" y="914400"/>
            <a:ext cx="8229600" cy="5410200"/>
          </a:xfrm>
        </p:spPr>
        <p:txBody>
          <a:bodyPr>
            <a:normAutofit fontScale="92500" lnSpcReduction="10000"/>
          </a:bodyPr>
          <a:lstStyle/>
          <a:p>
            <a:r>
              <a:rPr lang="en-US" b="1" dirty="0" smtClean="0">
                <a:solidFill>
                  <a:schemeClr val="tx1"/>
                </a:solidFill>
              </a:rPr>
              <a:t>Enhanced Treatment required for:</a:t>
            </a:r>
          </a:p>
          <a:p>
            <a:pPr lvl="1"/>
            <a:r>
              <a:rPr lang="en-US" b="1" dirty="0" smtClean="0">
                <a:solidFill>
                  <a:schemeClr val="tx1"/>
                </a:solidFill>
              </a:rPr>
              <a:t>Discharges directly to fresh waters designated for aquatic life use or that have an existing aquatic life use, </a:t>
            </a:r>
          </a:p>
          <a:p>
            <a:pPr lvl="1"/>
            <a:r>
              <a:rPr lang="en-US" b="1" dirty="0" smtClean="0">
                <a:solidFill>
                  <a:schemeClr val="tx1"/>
                </a:solidFill>
              </a:rPr>
              <a:t>Discharges to conveyance systems that are tributary to fresh waters designated for aquatic life use or that have an existing aquatic life</a:t>
            </a:r>
            <a:r>
              <a:rPr lang="en-US" b="1" dirty="0" smtClean="0">
                <a:solidFill>
                  <a:srgbClr val="FF0000"/>
                </a:solidFill>
              </a:rPr>
              <a:t> </a:t>
            </a:r>
            <a:r>
              <a:rPr lang="en-US" b="1" dirty="0" smtClean="0">
                <a:solidFill>
                  <a:schemeClr val="tx1"/>
                </a:solidFill>
              </a:rPr>
              <a:t>(defined in WAC 173) use;</a:t>
            </a:r>
          </a:p>
          <a:p>
            <a:pPr lvl="1"/>
            <a:r>
              <a:rPr lang="en-US" b="1" dirty="0" smtClean="0">
                <a:solidFill>
                  <a:schemeClr val="tx1"/>
                </a:solidFill>
              </a:rPr>
              <a:t>Infiltrate stormwater within ¼ mile of a fresh water designated for aquatic life use or that has an existing aquatic life use.</a:t>
            </a:r>
          </a:p>
          <a:p>
            <a:pPr marL="457200" lvl="1" indent="0">
              <a:buNone/>
            </a:pPr>
            <a:r>
              <a:rPr lang="en-US" b="1" dirty="0" smtClean="0">
                <a:solidFill>
                  <a:schemeClr val="tx1"/>
                </a:solidFill>
              </a:rPr>
              <a:t>Types of project sites:</a:t>
            </a:r>
          </a:p>
          <a:p>
            <a:pPr lvl="2"/>
            <a:r>
              <a:rPr lang="en-US" b="1" dirty="0" smtClean="0">
                <a:solidFill>
                  <a:schemeClr val="tx1"/>
                </a:solidFill>
              </a:rPr>
              <a:t>Industrial project sites</a:t>
            </a:r>
          </a:p>
          <a:p>
            <a:pPr lvl="2"/>
            <a:r>
              <a:rPr lang="en-US" b="1" dirty="0" smtClean="0">
                <a:solidFill>
                  <a:schemeClr val="tx1"/>
                </a:solidFill>
              </a:rPr>
              <a:t>Commercial project sites</a:t>
            </a:r>
          </a:p>
          <a:p>
            <a:pPr lvl="2"/>
            <a:r>
              <a:rPr lang="en-US" b="1" dirty="0" smtClean="0">
                <a:solidFill>
                  <a:schemeClr val="tx1"/>
                </a:solidFill>
              </a:rPr>
              <a:t>Multifamily residential project sites</a:t>
            </a:r>
          </a:p>
          <a:p>
            <a:pPr lvl="2"/>
            <a:r>
              <a:rPr lang="en-US" b="1" dirty="0" smtClean="0">
                <a:solidFill>
                  <a:schemeClr val="tx1"/>
                </a:solidFill>
              </a:rPr>
              <a:t>High AADT roads</a:t>
            </a:r>
          </a:p>
          <a:p>
            <a:pPr marL="457200" lvl="1" indent="0">
              <a:buNone/>
            </a:pPr>
            <a:r>
              <a:rPr lang="en-US" b="1" dirty="0" smtClean="0">
                <a:solidFill>
                  <a:schemeClr val="tx1"/>
                </a:solidFill>
              </a:rPr>
              <a:t>*The Following Do Not Require Enhanced Treatment Even if Site Meets Thresholds Above:</a:t>
            </a:r>
          </a:p>
          <a:p>
            <a:pPr lvl="2"/>
            <a:r>
              <a:rPr lang="en-US" b="1" dirty="0" smtClean="0">
                <a:solidFill>
                  <a:schemeClr val="tx1"/>
                </a:solidFill>
              </a:rPr>
              <a:t>Areas </a:t>
            </a:r>
            <a:r>
              <a:rPr lang="en-US" b="1" dirty="0">
                <a:solidFill>
                  <a:schemeClr val="tx1"/>
                </a:solidFill>
              </a:rPr>
              <a:t>that discharge directly, or indirectly through an MS4 to a Basic Treatment Receiving Water (SWMMWW – Appendix III-A)</a:t>
            </a:r>
          </a:p>
          <a:p>
            <a:pPr lvl="2"/>
            <a:r>
              <a:rPr lang="en-US" b="1" dirty="0">
                <a:solidFill>
                  <a:schemeClr val="tx1"/>
                </a:solidFill>
              </a:rPr>
              <a:t>Landscaped areas of industrial, commercial, and multifamily projects sites that do not involve any other pollution-generating </a:t>
            </a:r>
            <a:r>
              <a:rPr lang="en-US" b="1" dirty="0" smtClean="0">
                <a:solidFill>
                  <a:schemeClr val="tx1"/>
                </a:solidFill>
              </a:rPr>
              <a:t>sources</a:t>
            </a:r>
          </a:p>
          <a:p>
            <a:pPr marL="914400" lvl="2" indent="0">
              <a:buNone/>
            </a:pPr>
            <a:endParaRPr lang="en-US" b="1" dirty="0">
              <a:solidFill>
                <a:schemeClr val="tx1"/>
              </a:solidFill>
            </a:endParaRPr>
          </a:p>
          <a:p>
            <a:pPr marL="914400" lvl="2" indent="0">
              <a:buNone/>
            </a:pPr>
            <a:r>
              <a:rPr lang="en-US" b="1" dirty="0" smtClean="0">
                <a:solidFill>
                  <a:schemeClr val="tx1"/>
                </a:solidFill>
              </a:rPr>
              <a:t>For TDAs with a mix of land use types, enhanced treatment BMPs are required when the runoff from the areas subject to enhanced treatment comprises 50% or more of the total runoff from the TDA.</a:t>
            </a:r>
            <a:endParaRPr lang="en-US" b="1" dirty="0">
              <a:solidFill>
                <a:schemeClr val="tx1"/>
              </a:solidFill>
            </a:endParaRPr>
          </a:p>
        </p:txBody>
      </p:sp>
    </p:spTree>
    <p:extLst>
      <p:ext uri="{BB962C8B-B14F-4D97-AF65-F5344CB8AC3E}">
        <p14:creationId xmlns:p14="http://schemas.microsoft.com/office/powerpoint/2010/main" val="2417408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MR #6 – Treatment Type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Basic Treatment</a:t>
            </a:r>
          </a:p>
          <a:p>
            <a:pPr lvl="1"/>
            <a:r>
              <a:rPr lang="en-US" b="1" dirty="0" smtClean="0">
                <a:solidFill>
                  <a:schemeClr val="tx1"/>
                </a:solidFill>
              </a:rPr>
              <a:t>Areas that must provide phosphorus treatment or enhanced treatment do not have to provide additional basic treatment.</a:t>
            </a:r>
          </a:p>
          <a:p>
            <a:pPr lvl="1"/>
            <a:r>
              <a:rPr lang="en-US" b="1" dirty="0" smtClean="0">
                <a:solidFill>
                  <a:schemeClr val="tx1"/>
                </a:solidFill>
              </a:rPr>
              <a:t>If phosphorus treatment or enhanced treatment are not provided, basic treatment are required before discharging runoff off site.</a:t>
            </a:r>
          </a:p>
          <a:p>
            <a:pPr lvl="1"/>
            <a:endParaRPr lang="en-US" b="1" dirty="0">
              <a:solidFill>
                <a:schemeClr val="tx1"/>
              </a:solidFill>
            </a:endParaRPr>
          </a:p>
          <a:p>
            <a:pPr marL="457200" lvl="1" indent="0">
              <a:buNone/>
            </a:pPr>
            <a:r>
              <a:rPr lang="en-US" b="1" dirty="0" smtClean="0">
                <a:solidFill>
                  <a:schemeClr val="tx1"/>
                </a:solidFill>
              </a:rPr>
              <a:t>For TDAs with a mix of land use types, Basic Treatment BMPs are required when the runoff from the areas subject to basic treatment comprise 50% or more of the total runoff from the TDA.</a:t>
            </a:r>
            <a:endParaRPr lang="en-US" b="1" dirty="0">
              <a:solidFill>
                <a:schemeClr val="tx1"/>
              </a:solidFill>
            </a:endParaRPr>
          </a:p>
        </p:txBody>
      </p:sp>
    </p:spTree>
    <p:extLst>
      <p:ext uri="{BB962C8B-B14F-4D97-AF65-F5344CB8AC3E}">
        <p14:creationId xmlns:p14="http://schemas.microsoft.com/office/powerpoint/2010/main" val="1788578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smtClean="0"/>
              <a:t>MR #6 Facility Types</a:t>
            </a:r>
            <a:endParaRPr lang="en-US" sz="3200" dirty="0"/>
          </a:p>
        </p:txBody>
      </p:sp>
      <p:sp>
        <p:nvSpPr>
          <p:cNvPr id="3" name="Content Placeholder 2"/>
          <p:cNvSpPr>
            <a:spLocks noGrp="1"/>
          </p:cNvSpPr>
          <p:nvPr>
            <p:ph idx="1"/>
          </p:nvPr>
        </p:nvSpPr>
        <p:spPr>
          <a:xfrm>
            <a:off x="457200" y="1066800"/>
            <a:ext cx="8229600" cy="5059363"/>
          </a:xfrm>
        </p:spPr>
        <p:txBody>
          <a:bodyPr/>
          <a:lstStyle/>
          <a:p>
            <a:pPr marL="457200" lvl="1" indent="0">
              <a:buNone/>
            </a:pPr>
            <a:endParaRPr lang="en-US" dirty="0" smtClean="0"/>
          </a:p>
          <a:p>
            <a:pPr marL="457200" lvl="1"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43900916"/>
              </p:ext>
            </p:extLst>
          </p:nvPr>
        </p:nvGraphicFramePr>
        <p:xfrm>
          <a:off x="609600" y="546888"/>
          <a:ext cx="8229600" cy="627325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86349596"/>
                    </a:ext>
                  </a:extLst>
                </a:gridCol>
                <a:gridCol w="1645920">
                  <a:extLst>
                    <a:ext uri="{9D8B030D-6E8A-4147-A177-3AD203B41FA5}">
                      <a16:colId xmlns:a16="http://schemas.microsoft.com/office/drawing/2014/main" val="1624695102"/>
                    </a:ext>
                  </a:extLst>
                </a:gridCol>
                <a:gridCol w="1645920">
                  <a:extLst>
                    <a:ext uri="{9D8B030D-6E8A-4147-A177-3AD203B41FA5}">
                      <a16:colId xmlns:a16="http://schemas.microsoft.com/office/drawing/2014/main" val="198256878"/>
                    </a:ext>
                  </a:extLst>
                </a:gridCol>
                <a:gridCol w="1645920">
                  <a:extLst>
                    <a:ext uri="{9D8B030D-6E8A-4147-A177-3AD203B41FA5}">
                      <a16:colId xmlns:a16="http://schemas.microsoft.com/office/drawing/2014/main" val="3259081805"/>
                    </a:ext>
                  </a:extLst>
                </a:gridCol>
                <a:gridCol w="1645920">
                  <a:extLst>
                    <a:ext uri="{9D8B030D-6E8A-4147-A177-3AD203B41FA5}">
                      <a16:colId xmlns:a16="http://schemas.microsoft.com/office/drawing/2014/main" val="3096746379"/>
                    </a:ext>
                  </a:extLst>
                </a:gridCol>
              </a:tblGrid>
              <a:tr h="577463">
                <a:tc>
                  <a:txBody>
                    <a:bodyPr/>
                    <a:lstStyle/>
                    <a:p>
                      <a:r>
                        <a:rPr lang="en-US" sz="1200" dirty="0" smtClean="0"/>
                        <a:t>Pretreatment</a:t>
                      </a:r>
                      <a:endParaRPr lang="en-US" sz="1200" dirty="0"/>
                    </a:p>
                  </a:txBody>
                  <a:tcPr/>
                </a:tc>
                <a:tc>
                  <a:txBody>
                    <a:bodyPr/>
                    <a:lstStyle/>
                    <a:p>
                      <a:r>
                        <a:rPr lang="en-US" sz="1200" dirty="0" smtClean="0"/>
                        <a:t>Oil Control</a:t>
                      </a:r>
                      <a:endParaRPr lang="en-US" sz="1200" dirty="0"/>
                    </a:p>
                  </a:txBody>
                  <a:tcPr/>
                </a:tc>
                <a:tc>
                  <a:txBody>
                    <a:bodyPr/>
                    <a:lstStyle/>
                    <a:p>
                      <a:r>
                        <a:rPr lang="en-US" sz="1200" dirty="0" smtClean="0"/>
                        <a:t>Basic Treatment</a:t>
                      </a:r>
                      <a:endParaRPr lang="en-US" sz="1200" dirty="0"/>
                    </a:p>
                  </a:txBody>
                  <a:tcPr/>
                </a:tc>
                <a:tc>
                  <a:txBody>
                    <a:bodyPr/>
                    <a:lstStyle/>
                    <a:p>
                      <a:r>
                        <a:rPr lang="en-US" sz="1200" dirty="0" smtClean="0"/>
                        <a:t>Enhanced Treatment</a:t>
                      </a:r>
                      <a:endParaRPr lang="en-US" sz="1200" dirty="0"/>
                    </a:p>
                  </a:txBody>
                  <a:tcPr/>
                </a:tc>
                <a:tc>
                  <a:txBody>
                    <a:bodyPr/>
                    <a:lstStyle/>
                    <a:p>
                      <a:r>
                        <a:rPr lang="en-US" sz="1200" dirty="0" smtClean="0"/>
                        <a:t>Phosphorus Treatment</a:t>
                      </a:r>
                      <a:endParaRPr lang="en-US" sz="1200" dirty="0"/>
                    </a:p>
                  </a:txBody>
                  <a:tcPr/>
                </a:tc>
                <a:extLst>
                  <a:ext uri="{0D108BD9-81ED-4DB2-BD59-A6C34878D82A}">
                    <a16:rowId xmlns:a16="http://schemas.microsoft.com/office/drawing/2014/main" val="3405143088"/>
                  </a:ext>
                </a:extLst>
              </a:tr>
              <a:tr h="577463">
                <a:tc>
                  <a:txBody>
                    <a:bodyPr/>
                    <a:lstStyle/>
                    <a:p>
                      <a:r>
                        <a:rPr lang="en-US" sz="1200" dirty="0" smtClean="0"/>
                        <a:t>Presettling</a:t>
                      </a:r>
                      <a:r>
                        <a:rPr lang="en-US" sz="1200" baseline="0" dirty="0" smtClean="0"/>
                        <a:t> Basin</a:t>
                      </a:r>
                      <a:endParaRPr lang="en-US" sz="1200" dirty="0"/>
                    </a:p>
                  </a:txBody>
                  <a:tcPr/>
                </a:tc>
                <a:tc>
                  <a:txBody>
                    <a:bodyPr/>
                    <a:lstStyle/>
                    <a:p>
                      <a:r>
                        <a:rPr lang="en-US" sz="1200" dirty="0" smtClean="0"/>
                        <a:t>API Separator</a:t>
                      </a:r>
                      <a:endParaRPr lang="en-US" sz="1200" dirty="0"/>
                    </a:p>
                  </a:txBody>
                  <a:tcPr/>
                </a:tc>
                <a:tc>
                  <a:txBody>
                    <a:bodyPr/>
                    <a:lstStyle/>
                    <a:p>
                      <a:r>
                        <a:rPr lang="en-US" sz="1200" dirty="0" smtClean="0"/>
                        <a:t>Sand Filters</a:t>
                      </a:r>
                      <a:endParaRPr lang="en-US" sz="1200" dirty="0"/>
                    </a:p>
                  </a:txBody>
                  <a:tcPr/>
                </a:tc>
                <a:tc>
                  <a:txBody>
                    <a:bodyPr/>
                    <a:lstStyle/>
                    <a:p>
                      <a:r>
                        <a:rPr lang="en-US" sz="1200" dirty="0" smtClean="0"/>
                        <a:t>Large Sand Filter</a:t>
                      </a:r>
                      <a:endParaRPr lang="en-US" sz="1200" dirty="0"/>
                    </a:p>
                  </a:txBody>
                  <a:tcPr/>
                </a:tc>
                <a:tc>
                  <a:txBody>
                    <a:bodyPr/>
                    <a:lstStyle/>
                    <a:p>
                      <a:r>
                        <a:rPr lang="en-US" sz="1200" dirty="0" smtClean="0"/>
                        <a:t>Large</a:t>
                      </a:r>
                      <a:r>
                        <a:rPr lang="en-US" sz="1200" baseline="0" dirty="0" smtClean="0"/>
                        <a:t> Sand Filter</a:t>
                      </a:r>
                      <a:endParaRPr lang="en-US" sz="1200" dirty="0"/>
                    </a:p>
                  </a:txBody>
                  <a:tcPr/>
                </a:tc>
                <a:extLst>
                  <a:ext uri="{0D108BD9-81ED-4DB2-BD59-A6C34878D82A}">
                    <a16:rowId xmlns:a16="http://schemas.microsoft.com/office/drawing/2014/main" val="2304391641"/>
                  </a:ext>
                </a:extLst>
              </a:tr>
              <a:tr h="524032">
                <a:tc>
                  <a:txBody>
                    <a:bodyPr/>
                    <a:lstStyle/>
                    <a:p>
                      <a:r>
                        <a:rPr lang="en-US" sz="1200" dirty="0" smtClean="0"/>
                        <a:t>Any</a:t>
                      </a:r>
                      <a:r>
                        <a:rPr lang="en-US" sz="1200" baseline="0" dirty="0" smtClean="0"/>
                        <a:t> Basic Treatment Facility</a:t>
                      </a:r>
                      <a:endParaRPr lang="en-US" sz="1200" dirty="0"/>
                    </a:p>
                  </a:txBody>
                  <a:tcPr/>
                </a:tc>
                <a:tc>
                  <a:txBody>
                    <a:bodyPr/>
                    <a:lstStyle/>
                    <a:p>
                      <a:r>
                        <a:rPr lang="en-US" sz="1200" dirty="0" smtClean="0"/>
                        <a:t>CP Separator</a:t>
                      </a:r>
                      <a:endParaRPr lang="en-US" sz="1200" dirty="0"/>
                    </a:p>
                  </a:txBody>
                  <a:tcPr/>
                </a:tc>
                <a:tc>
                  <a:txBody>
                    <a:bodyPr/>
                    <a:lstStyle/>
                    <a:p>
                      <a:r>
                        <a:rPr lang="en-US" sz="1200" dirty="0" smtClean="0"/>
                        <a:t>Media</a:t>
                      </a:r>
                      <a:r>
                        <a:rPr lang="en-US" sz="1200" baseline="0" dirty="0" smtClean="0"/>
                        <a:t> Filter Drain</a:t>
                      </a:r>
                      <a:endParaRPr lang="en-US" sz="1200" dirty="0"/>
                    </a:p>
                  </a:txBody>
                  <a:tcPr/>
                </a:tc>
                <a:tc>
                  <a:txBody>
                    <a:bodyPr/>
                    <a:lstStyle/>
                    <a:p>
                      <a:r>
                        <a:rPr lang="en-US" sz="1200" dirty="0" smtClean="0"/>
                        <a:t>Stormwater Treatment Wetland</a:t>
                      </a:r>
                      <a:endParaRPr lang="en-US" sz="1200" dirty="0"/>
                    </a:p>
                  </a:txBody>
                  <a:tcPr/>
                </a:tc>
                <a:tc>
                  <a:txBody>
                    <a:bodyPr/>
                    <a:lstStyle/>
                    <a:p>
                      <a:r>
                        <a:rPr lang="en-US" sz="1200" dirty="0" smtClean="0"/>
                        <a:t>Large Wetpond</a:t>
                      </a:r>
                      <a:endParaRPr lang="en-US" sz="1200" dirty="0"/>
                    </a:p>
                  </a:txBody>
                  <a:tcPr/>
                </a:tc>
                <a:extLst>
                  <a:ext uri="{0D108BD9-81ED-4DB2-BD59-A6C34878D82A}">
                    <a16:rowId xmlns:a16="http://schemas.microsoft.com/office/drawing/2014/main" val="651528260"/>
                  </a:ext>
                </a:extLst>
              </a:tr>
              <a:tr h="577463">
                <a:tc>
                  <a:txBody>
                    <a:bodyPr/>
                    <a:lstStyle/>
                    <a:p>
                      <a:r>
                        <a:rPr lang="en-US" sz="1200" dirty="0" smtClean="0"/>
                        <a:t>Proprietary</a:t>
                      </a:r>
                      <a:r>
                        <a:rPr lang="en-US" sz="1200" baseline="0" dirty="0" smtClean="0"/>
                        <a:t> Device</a:t>
                      </a:r>
                      <a:endParaRPr lang="en-US" sz="1200" dirty="0"/>
                    </a:p>
                  </a:txBody>
                  <a:tcPr/>
                </a:tc>
                <a:tc>
                  <a:txBody>
                    <a:bodyPr/>
                    <a:lstStyle/>
                    <a:p>
                      <a:r>
                        <a:rPr lang="en-US" sz="1200" dirty="0" smtClean="0"/>
                        <a:t>Linear</a:t>
                      </a:r>
                      <a:r>
                        <a:rPr lang="en-US" sz="1200" baseline="0" dirty="0" smtClean="0"/>
                        <a:t> Sand Filter</a:t>
                      </a:r>
                      <a:endParaRPr lang="en-US" sz="1200" dirty="0"/>
                    </a:p>
                  </a:txBody>
                  <a:tcPr/>
                </a:tc>
                <a:tc>
                  <a:txBody>
                    <a:bodyPr/>
                    <a:lstStyle/>
                    <a:p>
                      <a:r>
                        <a:rPr lang="en-US" sz="1200" dirty="0" smtClean="0"/>
                        <a:t>Biofiltration Swales</a:t>
                      </a:r>
                      <a:endParaRPr lang="en-US" sz="1200" dirty="0"/>
                    </a:p>
                  </a:txBody>
                  <a:tcPr/>
                </a:tc>
                <a:tc>
                  <a:txBody>
                    <a:bodyPr/>
                    <a:lstStyle/>
                    <a:p>
                      <a:r>
                        <a:rPr lang="en-US" sz="1200" dirty="0" smtClean="0"/>
                        <a:t>CAVFS</a:t>
                      </a:r>
                      <a:endParaRPr lang="en-US" sz="1200" dirty="0"/>
                    </a:p>
                  </a:txBody>
                  <a:tcPr/>
                </a:tc>
                <a:tc>
                  <a:txBody>
                    <a:bodyPr/>
                    <a:lstStyle/>
                    <a:p>
                      <a:r>
                        <a:rPr lang="en-US" sz="1200" dirty="0" smtClean="0"/>
                        <a:t>Proprietary</a:t>
                      </a:r>
                      <a:r>
                        <a:rPr lang="en-US" sz="1200" baseline="0" dirty="0" smtClean="0"/>
                        <a:t> Device (TAPE Technologies)</a:t>
                      </a:r>
                      <a:endParaRPr lang="en-US" sz="1200" dirty="0"/>
                    </a:p>
                  </a:txBody>
                  <a:tcPr/>
                </a:tc>
                <a:extLst>
                  <a:ext uri="{0D108BD9-81ED-4DB2-BD59-A6C34878D82A}">
                    <a16:rowId xmlns:a16="http://schemas.microsoft.com/office/drawing/2014/main" val="1193354693"/>
                  </a:ext>
                </a:extLst>
              </a:tr>
              <a:tr h="677498">
                <a:tc>
                  <a:txBody>
                    <a:bodyPr/>
                    <a:lstStyle/>
                    <a:p>
                      <a:r>
                        <a:rPr lang="en-US" sz="1200" dirty="0" smtClean="0"/>
                        <a:t>Detention BMP</a:t>
                      </a:r>
                      <a:r>
                        <a:rPr lang="en-US" sz="1200" baseline="0" dirty="0" smtClean="0"/>
                        <a:t> Designed for Flow Control</a:t>
                      </a:r>
                      <a:endParaRPr lang="en-US" sz="1200" dirty="0"/>
                    </a:p>
                  </a:txBody>
                  <a:tcPr/>
                </a:tc>
                <a:tc>
                  <a:txBody>
                    <a:bodyPr/>
                    <a:lstStyle/>
                    <a:p>
                      <a:r>
                        <a:rPr lang="en-US" sz="1200" dirty="0" smtClean="0"/>
                        <a:t>Proprietary Device</a:t>
                      </a:r>
                      <a:endParaRPr lang="en-US" sz="1200" dirty="0"/>
                    </a:p>
                  </a:txBody>
                  <a:tcPr/>
                </a:tc>
                <a:tc>
                  <a:txBody>
                    <a:bodyPr/>
                    <a:lstStyle/>
                    <a:p>
                      <a:r>
                        <a:rPr lang="en-US" sz="1200" dirty="0" smtClean="0"/>
                        <a:t>Filter</a:t>
                      </a:r>
                      <a:r>
                        <a:rPr lang="en-US" sz="1200" baseline="0" dirty="0" smtClean="0"/>
                        <a:t> Strips</a:t>
                      </a:r>
                      <a:endParaRPr lang="en-US" sz="1200" dirty="0"/>
                    </a:p>
                  </a:txBody>
                  <a:tcPr/>
                </a:tc>
                <a:tc>
                  <a:txBody>
                    <a:bodyPr/>
                    <a:lstStyle/>
                    <a:p>
                      <a:r>
                        <a:rPr lang="en-US" sz="1200" dirty="0" smtClean="0"/>
                        <a:t>Bioretention</a:t>
                      </a:r>
                      <a:endParaRPr lang="en-US" sz="1200" dirty="0"/>
                    </a:p>
                  </a:txBody>
                  <a:tcPr/>
                </a:tc>
                <a:tc>
                  <a:txBody>
                    <a:bodyPr/>
                    <a:lstStyle/>
                    <a:p>
                      <a:r>
                        <a:rPr lang="en-US" sz="1200" dirty="0" smtClean="0"/>
                        <a:t>Two Facility Treatment Train</a:t>
                      </a:r>
                      <a:endParaRPr lang="en-US" sz="1200" dirty="0"/>
                    </a:p>
                  </a:txBody>
                  <a:tcPr/>
                </a:tc>
                <a:extLst>
                  <a:ext uri="{0D108BD9-81ED-4DB2-BD59-A6C34878D82A}">
                    <a16:rowId xmlns:a16="http://schemas.microsoft.com/office/drawing/2014/main" val="3420955039"/>
                  </a:ext>
                </a:extLst>
              </a:tr>
              <a:tr h="495542">
                <a:tc>
                  <a:txBody>
                    <a:bodyPr/>
                    <a:lstStyle/>
                    <a:p>
                      <a:endParaRPr lang="en-US" sz="1200" dirty="0"/>
                    </a:p>
                  </a:txBody>
                  <a:tcPr/>
                </a:tc>
                <a:tc>
                  <a:txBody>
                    <a:bodyPr/>
                    <a:lstStyle/>
                    <a:p>
                      <a:endParaRPr lang="en-US" sz="1200" dirty="0"/>
                    </a:p>
                  </a:txBody>
                  <a:tcPr/>
                </a:tc>
                <a:tc>
                  <a:txBody>
                    <a:bodyPr/>
                    <a:lstStyle/>
                    <a:p>
                      <a:r>
                        <a:rPr lang="en-US" sz="1200" dirty="0" smtClean="0"/>
                        <a:t>Wetponds</a:t>
                      </a:r>
                      <a:endParaRPr lang="en-US" sz="1200" dirty="0"/>
                    </a:p>
                  </a:txBody>
                  <a:tcPr/>
                </a:tc>
                <a:tc>
                  <a:txBody>
                    <a:bodyPr/>
                    <a:lstStyle/>
                    <a:p>
                      <a:r>
                        <a:rPr lang="en-US" sz="1200" dirty="0" smtClean="0"/>
                        <a:t>Media Filter Drain</a:t>
                      </a:r>
                      <a:endParaRPr lang="en-US" sz="1200" dirty="0"/>
                    </a:p>
                  </a:txBody>
                  <a:tcPr/>
                </a:tc>
                <a:tc>
                  <a:txBody>
                    <a:bodyPr/>
                    <a:lstStyle/>
                    <a:p>
                      <a:r>
                        <a:rPr lang="en-US" sz="1200" dirty="0" smtClean="0"/>
                        <a:t>Infiltration if</a:t>
                      </a:r>
                      <a:r>
                        <a:rPr lang="en-US" sz="1200" baseline="0" dirty="0" smtClean="0"/>
                        <a:t> soils meet SSC</a:t>
                      </a:r>
                      <a:endParaRPr lang="en-US" sz="1200" dirty="0"/>
                    </a:p>
                  </a:txBody>
                  <a:tcPr/>
                </a:tc>
                <a:extLst>
                  <a:ext uri="{0D108BD9-81ED-4DB2-BD59-A6C34878D82A}">
                    <a16:rowId xmlns:a16="http://schemas.microsoft.com/office/drawing/2014/main" val="376798369"/>
                  </a:ext>
                </a:extLst>
              </a:tr>
              <a:tr h="588479">
                <a:tc>
                  <a:txBody>
                    <a:bodyPr/>
                    <a:lstStyle/>
                    <a:p>
                      <a:endParaRPr lang="en-US" sz="1200" dirty="0"/>
                    </a:p>
                  </a:txBody>
                  <a:tcPr/>
                </a:tc>
                <a:tc>
                  <a:txBody>
                    <a:bodyPr/>
                    <a:lstStyle/>
                    <a:p>
                      <a:endParaRPr lang="en-US" sz="1200" dirty="0"/>
                    </a:p>
                  </a:txBody>
                  <a:tcPr/>
                </a:tc>
                <a:tc>
                  <a:txBody>
                    <a:bodyPr/>
                    <a:lstStyle/>
                    <a:p>
                      <a:r>
                        <a:rPr lang="en-US" sz="1200" dirty="0" smtClean="0"/>
                        <a:t>Stormwater Treatment</a:t>
                      </a:r>
                      <a:r>
                        <a:rPr lang="en-US" sz="1200" baseline="0" dirty="0" smtClean="0"/>
                        <a:t> Wetlands</a:t>
                      </a:r>
                      <a:endParaRPr lang="en-US" sz="1200" dirty="0"/>
                    </a:p>
                  </a:txBody>
                  <a:tcPr/>
                </a:tc>
                <a:tc>
                  <a:txBody>
                    <a:bodyPr/>
                    <a:lstStyle/>
                    <a:p>
                      <a:r>
                        <a:rPr lang="en-US" sz="1200" dirty="0" smtClean="0"/>
                        <a:t>Proprietary</a:t>
                      </a:r>
                      <a:r>
                        <a:rPr lang="en-US" sz="1200" baseline="0" dirty="0" smtClean="0"/>
                        <a:t> Device</a:t>
                      </a:r>
                      <a:endParaRPr lang="en-US" sz="1200" dirty="0"/>
                    </a:p>
                  </a:txBody>
                  <a:tcPr/>
                </a:tc>
                <a:tc>
                  <a:txBody>
                    <a:bodyPr/>
                    <a:lstStyle/>
                    <a:p>
                      <a:endParaRPr lang="en-US" sz="1200" dirty="0"/>
                    </a:p>
                  </a:txBody>
                  <a:tcPr/>
                </a:tc>
                <a:extLst>
                  <a:ext uri="{0D108BD9-81ED-4DB2-BD59-A6C34878D82A}">
                    <a16:rowId xmlns:a16="http://schemas.microsoft.com/office/drawing/2014/main" val="4117058971"/>
                  </a:ext>
                </a:extLst>
              </a:tr>
              <a:tr h="692972">
                <a:tc>
                  <a:txBody>
                    <a:bodyPr/>
                    <a:lstStyle/>
                    <a:p>
                      <a:endParaRPr lang="en-US" sz="1200" dirty="0"/>
                    </a:p>
                  </a:txBody>
                  <a:tcPr/>
                </a:tc>
                <a:tc>
                  <a:txBody>
                    <a:bodyPr/>
                    <a:lstStyle/>
                    <a:p>
                      <a:endParaRPr lang="en-US" sz="1200" dirty="0"/>
                    </a:p>
                  </a:txBody>
                  <a:tcPr/>
                </a:tc>
                <a:tc>
                  <a:txBody>
                    <a:bodyPr/>
                    <a:lstStyle/>
                    <a:p>
                      <a:r>
                        <a:rPr lang="en-US" sz="1200" dirty="0" smtClean="0"/>
                        <a:t>Combined Detention/Wetpool Facilities</a:t>
                      </a:r>
                      <a:endParaRPr lang="en-US" sz="1200" dirty="0"/>
                    </a:p>
                  </a:txBody>
                  <a:tcPr/>
                </a:tc>
                <a:tc>
                  <a:txBody>
                    <a:bodyPr/>
                    <a:lstStyle/>
                    <a:p>
                      <a:r>
                        <a:rPr lang="en-US" sz="1200" dirty="0" smtClean="0"/>
                        <a:t>Two</a:t>
                      </a:r>
                      <a:r>
                        <a:rPr lang="en-US" sz="1200" baseline="0" dirty="0" smtClean="0"/>
                        <a:t> Facility Treatment Train</a:t>
                      </a:r>
                      <a:endParaRPr lang="en-US" sz="1200" dirty="0"/>
                    </a:p>
                  </a:txBody>
                  <a:tcPr/>
                </a:tc>
                <a:tc>
                  <a:txBody>
                    <a:bodyPr/>
                    <a:lstStyle/>
                    <a:p>
                      <a:endParaRPr lang="en-US" sz="1200" dirty="0"/>
                    </a:p>
                  </a:txBody>
                  <a:tcPr/>
                </a:tc>
                <a:extLst>
                  <a:ext uri="{0D108BD9-81ED-4DB2-BD59-A6C34878D82A}">
                    <a16:rowId xmlns:a16="http://schemas.microsoft.com/office/drawing/2014/main" val="3311643805"/>
                  </a:ext>
                </a:extLst>
              </a:tr>
              <a:tr h="496026">
                <a:tc>
                  <a:txBody>
                    <a:bodyPr/>
                    <a:lstStyle/>
                    <a:p>
                      <a:endParaRPr lang="en-US" sz="1200" dirty="0"/>
                    </a:p>
                  </a:txBody>
                  <a:tcPr/>
                </a:tc>
                <a:tc>
                  <a:txBody>
                    <a:bodyPr/>
                    <a:lstStyle/>
                    <a:p>
                      <a:endParaRPr lang="en-US" sz="1200" dirty="0"/>
                    </a:p>
                  </a:txBody>
                  <a:tcPr/>
                </a:tc>
                <a:tc>
                  <a:txBody>
                    <a:bodyPr/>
                    <a:lstStyle/>
                    <a:p>
                      <a:r>
                        <a:rPr lang="en-US" sz="1200" dirty="0" smtClean="0"/>
                        <a:t>Bioretention</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Infiltration if</a:t>
                      </a:r>
                      <a:r>
                        <a:rPr lang="en-US" sz="1200" baseline="0" dirty="0" smtClean="0"/>
                        <a:t> soils meet SSC.</a:t>
                      </a:r>
                      <a:endParaRPr lang="en-US" sz="1200" dirty="0" smtClean="0"/>
                    </a:p>
                    <a:p>
                      <a:endParaRPr lang="en-US" sz="1200" dirty="0"/>
                    </a:p>
                  </a:txBody>
                  <a:tcPr/>
                </a:tc>
                <a:tc>
                  <a:txBody>
                    <a:bodyPr/>
                    <a:lstStyle/>
                    <a:p>
                      <a:endParaRPr lang="en-US" sz="1200" dirty="0"/>
                    </a:p>
                  </a:txBody>
                  <a:tcPr/>
                </a:tc>
                <a:extLst>
                  <a:ext uri="{0D108BD9-81ED-4DB2-BD59-A6C34878D82A}">
                    <a16:rowId xmlns:a16="http://schemas.microsoft.com/office/drawing/2014/main" val="2216400190"/>
                  </a:ext>
                </a:extLst>
              </a:tr>
              <a:tr h="426720">
                <a:tc>
                  <a:txBody>
                    <a:bodyPr/>
                    <a:lstStyle/>
                    <a:p>
                      <a:endParaRPr lang="en-US" sz="1200" dirty="0"/>
                    </a:p>
                  </a:txBody>
                  <a:tcPr/>
                </a:tc>
                <a:tc>
                  <a:txBody>
                    <a:bodyPr/>
                    <a:lstStyle/>
                    <a:p>
                      <a:endParaRPr lang="en-US" sz="1200" dirty="0"/>
                    </a:p>
                  </a:txBody>
                  <a:tcPr/>
                </a:tc>
                <a:tc>
                  <a:txBody>
                    <a:bodyPr/>
                    <a:lstStyle/>
                    <a:p>
                      <a:r>
                        <a:rPr lang="en-US" sz="1200" dirty="0" smtClean="0"/>
                        <a:t>Proprietary</a:t>
                      </a:r>
                      <a:r>
                        <a:rPr lang="en-US" sz="1200" baseline="0" dirty="0" smtClean="0"/>
                        <a:t> Device</a:t>
                      </a:r>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20035462"/>
                  </a:ext>
                </a:extLst>
              </a:tr>
              <a:tr h="495542">
                <a:tc>
                  <a:txBody>
                    <a:bodyPr/>
                    <a:lstStyle/>
                    <a:p>
                      <a:endParaRPr lang="en-US" sz="1200" dirty="0"/>
                    </a:p>
                  </a:txBody>
                  <a:tcPr/>
                </a:tc>
                <a:tc>
                  <a:txBody>
                    <a:bodyPr/>
                    <a:lstStyle/>
                    <a:p>
                      <a:endParaRPr lang="en-US" sz="1200" dirty="0"/>
                    </a:p>
                  </a:txBody>
                  <a:tcPr/>
                </a:tc>
                <a:tc>
                  <a:txBody>
                    <a:bodyPr/>
                    <a:lstStyle/>
                    <a:p>
                      <a:r>
                        <a:rPr lang="en-US" sz="1200" dirty="0" smtClean="0"/>
                        <a:t>Infiltration if</a:t>
                      </a:r>
                      <a:r>
                        <a:rPr lang="en-US" sz="1200" baseline="0" dirty="0" smtClean="0"/>
                        <a:t> soils meet SSC.</a:t>
                      </a:r>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984016750"/>
                  </a:ext>
                </a:extLst>
              </a:tr>
            </a:tbl>
          </a:graphicData>
        </a:graphic>
      </p:graphicFrame>
    </p:spTree>
    <p:extLst>
      <p:ext uri="{BB962C8B-B14F-4D97-AF65-F5344CB8AC3E}">
        <p14:creationId xmlns:p14="http://schemas.microsoft.com/office/powerpoint/2010/main" val="1912943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Proprietary Devices</a:t>
            </a:r>
            <a:endParaRPr lang="en-US" dirty="0"/>
          </a:p>
        </p:txBody>
      </p:sp>
      <p:sp>
        <p:nvSpPr>
          <p:cNvPr id="3" name="Content Placeholder 2"/>
          <p:cNvSpPr>
            <a:spLocks noGrp="1"/>
          </p:cNvSpPr>
          <p:nvPr>
            <p:ph idx="1"/>
          </p:nvPr>
        </p:nvSpPr>
        <p:spPr/>
        <p:txBody>
          <a:bodyPr/>
          <a:lstStyle/>
          <a:p>
            <a:r>
              <a:rPr lang="en-US" dirty="0">
                <a:solidFill>
                  <a:schemeClr val="tx1"/>
                </a:solidFill>
                <a:hlinkClick r:id="rId3"/>
              </a:rPr>
              <a:t>https://</a:t>
            </a:r>
            <a:r>
              <a:rPr lang="en-US" dirty="0" smtClean="0">
                <a:solidFill>
                  <a:schemeClr val="tx1"/>
                </a:solidFill>
                <a:hlinkClick r:id="rId3"/>
              </a:rPr>
              <a:t>ecology.wa.gov/Regulations-Permits/Guidance-technical-assistance/Stormwater-permittee-guidance-resources/Emerging-stormwater-treatment-technologies</a:t>
            </a: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66941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#6 - Plan Review</a:t>
            </a:r>
            <a:endParaRPr lang="en-US" dirty="0"/>
          </a:p>
        </p:txBody>
      </p:sp>
      <p:sp>
        <p:nvSpPr>
          <p:cNvPr id="3" name="Content Placeholder 2"/>
          <p:cNvSpPr>
            <a:spLocks noGrp="1"/>
          </p:cNvSpPr>
          <p:nvPr>
            <p:ph idx="1"/>
          </p:nvPr>
        </p:nvSpPr>
        <p:spPr>
          <a:xfrm>
            <a:off x="457200" y="914400"/>
            <a:ext cx="8229600" cy="5334000"/>
          </a:xfrm>
        </p:spPr>
        <p:txBody>
          <a:bodyPr>
            <a:normAutofit fontScale="85000" lnSpcReduction="20000"/>
          </a:bodyPr>
          <a:lstStyle/>
          <a:p>
            <a:r>
              <a:rPr lang="en-US" b="1" dirty="0" smtClean="0">
                <a:solidFill>
                  <a:schemeClr val="tx1"/>
                </a:solidFill>
              </a:rPr>
              <a:t>SSP </a:t>
            </a:r>
            <a:r>
              <a:rPr lang="en-US" b="1" dirty="0">
                <a:solidFill>
                  <a:schemeClr val="tx1"/>
                </a:solidFill>
              </a:rPr>
              <a:t>must show how MR </a:t>
            </a:r>
            <a:r>
              <a:rPr lang="en-US" b="1" dirty="0" smtClean="0">
                <a:solidFill>
                  <a:schemeClr val="tx1"/>
                </a:solidFill>
              </a:rPr>
              <a:t>#6 </a:t>
            </a:r>
            <a:r>
              <a:rPr lang="en-US" b="1" dirty="0">
                <a:solidFill>
                  <a:schemeClr val="tx1"/>
                </a:solidFill>
              </a:rPr>
              <a:t>BMP was sized.</a:t>
            </a:r>
          </a:p>
          <a:p>
            <a:pPr lvl="1"/>
            <a:r>
              <a:rPr lang="en-US" b="1" dirty="0">
                <a:solidFill>
                  <a:schemeClr val="tx1"/>
                </a:solidFill>
              </a:rPr>
              <a:t>Include calculations as necessary</a:t>
            </a:r>
          </a:p>
          <a:p>
            <a:pPr lvl="1"/>
            <a:r>
              <a:rPr lang="en-US" b="1" dirty="0">
                <a:solidFill>
                  <a:schemeClr val="tx1"/>
                </a:solidFill>
              </a:rPr>
              <a:t>Include soils information as necessary to substantiate </a:t>
            </a:r>
            <a:r>
              <a:rPr lang="en-US" b="1" dirty="0" smtClean="0">
                <a:solidFill>
                  <a:schemeClr val="tx1"/>
                </a:solidFill>
              </a:rPr>
              <a:t>design</a:t>
            </a:r>
          </a:p>
          <a:p>
            <a:pPr lvl="1"/>
            <a:r>
              <a:rPr lang="en-US" b="1" dirty="0" smtClean="0">
                <a:solidFill>
                  <a:schemeClr val="tx1"/>
                </a:solidFill>
              </a:rPr>
              <a:t>Most likely requires P.E. Stamp</a:t>
            </a:r>
          </a:p>
          <a:p>
            <a:pPr lvl="1"/>
            <a:r>
              <a:rPr lang="en-US" b="1" dirty="0" smtClean="0">
                <a:solidFill>
                  <a:schemeClr val="tx1"/>
                </a:solidFill>
              </a:rPr>
              <a:t>Show full WWHM Report</a:t>
            </a:r>
            <a:endParaRPr lang="en-US" b="1" dirty="0">
              <a:solidFill>
                <a:schemeClr val="tx1"/>
              </a:solidFill>
            </a:endParaRPr>
          </a:p>
          <a:p>
            <a:pPr marL="342900" lvl="1" indent="-342900">
              <a:buFont typeface="Arial" pitchFamily="34" charset="0"/>
              <a:buChar char="•"/>
            </a:pPr>
            <a:r>
              <a:rPr lang="en-US" sz="2400" b="1" dirty="0" smtClean="0">
                <a:solidFill>
                  <a:schemeClr val="tx1"/>
                </a:solidFill>
              </a:rPr>
              <a:t>Show BMPs </a:t>
            </a:r>
            <a:r>
              <a:rPr lang="en-US" sz="2400" b="1" dirty="0">
                <a:solidFill>
                  <a:schemeClr val="tx1"/>
                </a:solidFill>
              </a:rPr>
              <a:t>on plan set.  </a:t>
            </a:r>
            <a:endParaRPr lang="en-US" sz="2400" b="1" dirty="0" smtClean="0">
              <a:solidFill>
                <a:schemeClr val="tx1"/>
              </a:solidFill>
            </a:endParaRPr>
          </a:p>
          <a:p>
            <a:pPr marL="342900" lvl="1" indent="-342900">
              <a:buFont typeface="Arial" pitchFamily="34" charset="0"/>
              <a:buChar char="•"/>
            </a:pPr>
            <a:r>
              <a:rPr lang="en-US" sz="2400" b="1" dirty="0" smtClean="0">
                <a:solidFill>
                  <a:schemeClr val="tx1"/>
                </a:solidFill>
              </a:rPr>
              <a:t>BMP provided must provide the appropriate treatment type.</a:t>
            </a:r>
            <a:endParaRPr lang="en-US" sz="2400" b="1" dirty="0">
              <a:solidFill>
                <a:schemeClr val="tx1"/>
              </a:solidFill>
            </a:endParaRPr>
          </a:p>
          <a:p>
            <a:pPr marL="342900" lvl="1" indent="-342900">
              <a:buFont typeface="Arial" pitchFamily="34" charset="0"/>
              <a:buChar char="•"/>
            </a:pPr>
            <a:r>
              <a:rPr lang="en-US" sz="2400" b="1" dirty="0">
                <a:solidFill>
                  <a:schemeClr val="tx1"/>
                </a:solidFill>
              </a:rPr>
              <a:t>Provide details for each BMP on the plan set</a:t>
            </a:r>
            <a:r>
              <a:rPr lang="en-US" sz="2400" b="1" dirty="0" smtClean="0">
                <a:solidFill>
                  <a:schemeClr val="tx1"/>
                </a:solidFill>
              </a:rPr>
              <a:t>.</a:t>
            </a:r>
          </a:p>
          <a:p>
            <a:pPr marL="742950" lvl="2" indent="-342900"/>
            <a:r>
              <a:rPr lang="en-US" sz="2400" b="1" dirty="0" smtClean="0">
                <a:solidFill>
                  <a:schemeClr val="tx1"/>
                </a:solidFill>
              </a:rPr>
              <a:t>Cartridge Count, Cartridge Type, Manufacturer Model Number</a:t>
            </a:r>
          </a:p>
          <a:p>
            <a:pPr marL="742950" lvl="2" indent="-342900"/>
            <a:r>
              <a:rPr lang="en-US" sz="2400" b="1" dirty="0" smtClean="0">
                <a:solidFill>
                  <a:schemeClr val="tx1"/>
                </a:solidFill>
              </a:rPr>
              <a:t>Depths, Lengths</a:t>
            </a:r>
          </a:p>
          <a:p>
            <a:pPr marL="742950" lvl="2" indent="-342900"/>
            <a:r>
              <a:rPr lang="en-US" sz="2400" b="1" dirty="0" smtClean="0">
                <a:solidFill>
                  <a:schemeClr val="tx1"/>
                </a:solidFill>
              </a:rPr>
              <a:t>Vegetation Plans</a:t>
            </a:r>
            <a:endParaRPr lang="en-US" sz="2400" b="1" dirty="0">
              <a:solidFill>
                <a:schemeClr val="tx1"/>
              </a:solidFill>
            </a:endParaRPr>
          </a:p>
          <a:p>
            <a:pPr marL="342900" lvl="1" indent="-342900">
              <a:buFont typeface="Arial" pitchFamily="34" charset="0"/>
              <a:buChar char="•"/>
            </a:pPr>
            <a:r>
              <a:rPr lang="en-US" sz="2400" b="1" dirty="0" smtClean="0">
                <a:solidFill>
                  <a:schemeClr val="tx1"/>
                </a:solidFill>
              </a:rPr>
              <a:t>Make </a:t>
            </a:r>
            <a:r>
              <a:rPr lang="en-US" sz="2400" b="1" dirty="0">
                <a:solidFill>
                  <a:schemeClr val="tx1"/>
                </a:solidFill>
              </a:rPr>
              <a:t>sure plan sets match reports</a:t>
            </a:r>
            <a:r>
              <a:rPr lang="en-US" sz="2400" b="1" dirty="0" smtClean="0">
                <a:solidFill>
                  <a:schemeClr val="tx1"/>
                </a:solidFill>
              </a:rPr>
              <a:t>.</a:t>
            </a:r>
          </a:p>
          <a:p>
            <a:pPr marL="342900" lvl="1" indent="-342900">
              <a:buFont typeface="Arial" pitchFamily="34" charset="0"/>
              <a:buChar char="•"/>
            </a:pPr>
            <a:r>
              <a:rPr lang="en-US" sz="2400" b="1" dirty="0" smtClean="0">
                <a:solidFill>
                  <a:schemeClr val="tx1"/>
                </a:solidFill>
              </a:rPr>
              <a:t>Does grading plan match contributing area calculations for facility size. </a:t>
            </a:r>
          </a:p>
          <a:p>
            <a:pPr marL="342900" lvl="1" indent="-342900">
              <a:buFont typeface="Arial" pitchFamily="34" charset="0"/>
              <a:buChar char="•"/>
            </a:pPr>
            <a:r>
              <a:rPr lang="en-US" sz="2400" b="1" dirty="0" smtClean="0">
                <a:solidFill>
                  <a:schemeClr val="tx1"/>
                </a:solidFill>
              </a:rPr>
              <a:t>Need to size facilities for all water going to the facility even if non-pollution generating.</a:t>
            </a:r>
          </a:p>
          <a:p>
            <a:pPr marL="342900" lvl="1" indent="-342900">
              <a:buFont typeface="Arial" pitchFamily="34" charset="0"/>
              <a:buChar char="•"/>
            </a:pPr>
            <a:r>
              <a:rPr lang="en-US" sz="2400" b="1" dirty="0" smtClean="0">
                <a:solidFill>
                  <a:schemeClr val="tx1"/>
                </a:solidFill>
              </a:rPr>
              <a:t>Is stormwater getting into facility?</a:t>
            </a:r>
            <a:endParaRPr lang="en-US" sz="2400" b="1" dirty="0">
              <a:solidFill>
                <a:schemeClr val="tx1"/>
              </a:solidFill>
            </a:endParaRPr>
          </a:p>
          <a:p>
            <a:endParaRPr lang="en-US" dirty="0"/>
          </a:p>
        </p:txBody>
      </p:sp>
    </p:spTree>
    <p:extLst>
      <p:ext uri="{BB962C8B-B14F-4D97-AF65-F5344CB8AC3E}">
        <p14:creationId xmlns:p14="http://schemas.microsoft.com/office/powerpoint/2010/main" val="40503615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Project Example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Is water quality treatment required for our project?</a:t>
            </a:r>
          </a:p>
          <a:p>
            <a:endParaRPr lang="en-US" b="1" dirty="0">
              <a:solidFill>
                <a:schemeClr val="tx1"/>
              </a:solidFill>
            </a:endParaRPr>
          </a:p>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What type of treatment is required?</a:t>
            </a:r>
          </a:p>
        </p:txBody>
      </p:sp>
      <p:sp>
        <p:nvSpPr>
          <p:cNvPr id="4" name="TextBox 3"/>
          <p:cNvSpPr txBox="1"/>
          <p:nvPr/>
        </p:nvSpPr>
        <p:spPr>
          <a:xfrm>
            <a:off x="2209800" y="2286000"/>
            <a:ext cx="3657600" cy="646331"/>
          </a:xfrm>
          <a:prstGeom prst="rect">
            <a:avLst/>
          </a:prstGeom>
          <a:noFill/>
        </p:spPr>
        <p:txBody>
          <a:bodyPr wrap="square" rtlCol="0">
            <a:spAutoFit/>
          </a:bodyPr>
          <a:lstStyle/>
          <a:p>
            <a:r>
              <a:rPr lang="en-US" b="1" dirty="0" smtClean="0"/>
              <a:t>Yes – greater than 5,000 square feet of PGIS.</a:t>
            </a:r>
            <a:endParaRPr lang="en-US" b="1" dirty="0"/>
          </a:p>
        </p:txBody>
      </p:sp>
      <p:sp>
        <p:nvSpPr>
          <p:cNvPr id="5" name="TextBox 4"/>
          <p:cNvSpPr txBox="1"/>
          <p:nvPr/>
        </p:nvSpPr>
        <p:spPr>
          <a:xfrm>
            <a:off x="2057400" y="4159915"/>
            <a:ext cx="4876800" cy="369332"/>
          </a:xfrm>
          <a:prstGeom prst="rect">
            <a:avLst/>
          </a:prstGeom>
          <a:noFill/>
        </p:spPr>
        <p:txBody>
          <a:bodyPr wrap="square" rtlCol="0">
            <a:spAutoFit/>
          </a:bodyPr>
          <a:lstStyle/>
          <a:p>
            <a:r>
              <a:rPr lang="en-US" b="1" dirty="0" smtClean="0"/>
              <a:t>Enhanced Treatment</a:t>
            </a:r>
            <a:endParaRPr lang="en-US" b="1" dirty="0"/>
          </a:p>
        </p:txBody>
      </p:sp>
    </p:spTree>
    <p:extLst>
      <p:ext uri="{BB962C8B-B14F-4D97-AF65-F5344CB8AC3E}">
        <p14:creationId xmlns:p14="http://schemas.microsoft.com/office/powerpoint/2010/main" val="13325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MR #7 – Flow Control</a:t>
            </a:r>
            <a:endParaRPr lang="en-US" dirty="0"/>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b="1" dirty="0">
                <a:solidFill>
                  <a:schemeClr val="tx1"/>
                </a:solidFill>
              </a:rPr>
              <a:t>Based on Impacts to the Threshold Discharge Area</a:t>
            </a:r>
          </a:p>
          <a:p>
            <a:r>
              <a:rPr lang="en-US" b="1" dirty="0" smtClean="0">
                <a:solidFill>
                  <a:schemeClr val="tx1"/>
                </a:solidFill>
              </a:rPr>
              <a:t>The following require construction of a flow control BMP (note or – if any are exceeded – must comply with MR#7):</a:t>
            </a:r>
          </a:p>
          <a:p>
            <a:pPr lvl="1"/>
            <a:r>
              <a:rPr lang="en-US" sz="2400" b="1" dirty="0" smtClean="0">
                <a:solidFill>
                  <a:schemeClr val="tx1"/>
                </a:solidFill>
              </a:rPr>
              <a:t>10,000 square feet or more of effective impervious surface, or</a:t>
            </a:r>
          </a:p>
          <a:p>
            <a:pPr lvl="1"/>
            <a:r>
              <a:rPr lang="en-US" sz="2400" b="1" dirty="0" smtClean="0">
                <a:solidFill>
                  <a:schemeClr val="tx1"/>
                </a:solidFill>
              </a:rPr>
              <a:t>Convert ¾ acre or more of native vegetation, pasture, scrub/shrub, or unmaintained non-native vegetation to lawn landscape, or</a:t>
            </a:r>
          </a:p>
          <a:p>
            <a:pPr lvl="1"/>
            <a:r>
              <a:rPr lang="en-US" sz="2400" b="1" dirty="0" smtClean="0">
                <a:solidFill>
                  <a:schemeClr val="tx1"/>
                </a:solidFill>
              </a:rPr>
              <a:t>Through a combination of </a:t>
            </a:r>
            <a:r>
              <a:rPr lang="en-US" sz="2400" b="1" u="sng" dirty="0" smtClean="0">
                <a:solidFill>
                  <a:schemeClr val="tx1"/>
                </a:solidFill>
              </a:rPr>
              <a:t>effective hard surface </a:t>
            </a:r>
            <a:r>
              <a:rPr lang="en-US" sz="2400" b="1" dirty="0" smtClean="0">
                <a:solidFill>
                  <a:schemeClr val="tx1"/>
                </a:solidFill>
              </a:rPr>
              <a:t>and converted vegetation cause a 0.15 cfs increase in the 100-year flow frequency as estimated using an approved continuous simulation model and 15-minute time steps.</a:t>
            </a:r>
            <a:endParaRPr lang="en-US" sz="2400" b="1" dirty="0">
              <a:solidFill>
                <a:schemeClr val="tx1"/>
              </a:solidFill>
            </a:endParaRPr>
          </a:p>
          <a:p>
            <a:endParaRPr lang="en-US" dirty="0"/>
          </a:p>
        </p:txBody>
      </p:sp>
    </p:spTree>
    <p:extLst>
      <p:ext uri="{BB962C8B-B14F-4D97-AF65-F5344CB8AC3E}">
        <p14:creationId xmlns:p14="http://schemas.microsoft.com/office/powerpoint/2010/main" val="7270933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Impervious Surfaces</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Those impervious surfaces that are connected via sheet flow or discrete conveyance to a drainage system.  Impervious surfaces are considered ineffective if any of these apply:</a:t>
            </a:r>
          </a:p>
          <a:p>
            <a:pPr marL="857250" lvl="1" indent="-457200">
              <a:buFont typeface="+mj-lt"/>
              <a:buAutoNum type="arabicPeriod"/>
            </a:pPr>
            <a:r>
              <a:rPr lang="en-US" b="1" dirty="0" smtClean="0">
                <a:solidFill>
                  <a:schemeClr val="tx1"/>
                </a:solidFill>
              </a:rPr>
              <a:t>The runoff is dispersed through at least 100 feet of native vegetation in accordance with BMP T5.30: Full Dispersion</a:t>
            </a:r>
          </a:p>
          <a:p>
            <a:pPr marL="857250" lvl="1" indent="-457200">
              <a:buFont typeface="+mj-lt"/>
              <a:buAutoNum type="arabicPeriod"/>
            </a:pPr>
            <a:r>
              <a:rPr lang="en-US" b="1" dirty="0" smtClean="0">
                <a:solidFill>
                  <a:schemeClr val="tx1"/>
                </a:solidFill>
              </a:rPr>
              <a:t>Residential roof runoff is infiltrated in accordance with BMP T5.10A: Downspout Full Infiltration; or</a:t>
            </a:r>
          </a:p>
          <a:p>
            <a:pPr marL="857250" lvl="1" indent="-457200">
              <a:buFont typeface="+mj-lt"/>
              <a:buAutoNum type="arabicPeriod"/>
            </a:pPr>
            <a:r>
              <a:rPr lang="en-US" b="1" dirty="0" smtClean="0">
                <a:solidFill>
                  <a:schemeClr val="tx1"/>
                </a:solidFill>
              </a:rPr>
              <a:t>Approved continuous runoff modeling methods indicate that the entire runoff file is infiltrated.</a:t>
            </a:r>
            <a:endParaRPr lang="en-US" b="1" dirty="0">
              <a:solidFill>
                <a:schemeClr val="tx1"/>
              </a:solidFill>
            </a:endParaRPr>
          </a:p>
        </p:txBody>
      </p:sp>
    </p:spTree>
    <p:extLst>
      <p:ext uri="{BB962C8B-B14F-4D97-AF65-F5344CB8AC3E}">
        <p14:creationId xmlns:p14="http://schemas.microsoft.com/office/powerpoint/2010/main" val="26162812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MR #7 – Flow Control</a:t>
            </a: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r>
              <a:rPr lang="en-US" b="1" dirty="0" smtClean="0">
                <a:solidFill>
                  <a:schemeClr val="tx1"/>
                </a:solidFill>
              </a:rPr>
              <a:t>Flow control is not required for discharges directly or indirectly to Flow Control Exempt Receiving Waters (Puget Sound, larger rivers) if all the following are met:</a:t>
            </a:r>
          </a:p>
          <a:p>
            <a:pPr lvl="1"/>
            <a:r>
              <a:rPr lang="en-US" b="1" dirty="0" smtClean="0">
                <a:solidFill>
                  <a:schemeClr val="tx1"/>
                </a:solidFill>
              </a:rPr>
              <a:t>Direct discharge to the exempt receiving water does not result in the diversion of drainage from any perennial stream classified as Type 1, 2, 3, or 4 in the State of Washington Interim Water Typing System, or Types “S”, “F”, or “Np” in the Permanent Water Typing System, or from any category I, II, or III wetland.</a:t>
            </a:r>
          </a:p>
          <a:p>
            <a:pPr lvl="1"/>
            <a:r>
              <a:rPr lang="en-US" b="1" dirty="0" smtClean="0">
                <a:solidFill>
                  <a:schemeClr val="tx1"/>
                </a:solidFill>
              </a:rPr>
              <a:t>If flow splitters or conveyance elements are applied to route natural runoff volumes from the TDA to any downstream Type 5 stream or category IV wetland, then:</a:t>
            </a:r>
          </a:p>
          <a:p>
            <a:pPr lvl="2"/>
            <a:r>
              <a:rPr lang="en-US" b="1" dirty="0" smtClean="0">
                <a:solidFill>
                  <a:schemeClr val="tx1"/>
                </a:solidFill>
              </a:rPr>
              <a:t>Design of the flow splitter or conveyance elements must be based on approved continuous simulation modeling analysis.  The design must assure that flows delivered to Type 5 stream reaches will approximate, but in no case exceed, durations ranging from 50% of the 2-year to the 50-year peak flow.</a:t>
            </a:r>
          </a:p>
          <a:p>
            <a:pPr lvl="2"/>
            <a:r>
              <a:rPr lang="en-US" b="1" dirty="0" smtClean="0">
                <a:solidFill>
                  <a:schemeClr val="tx1"/>
                </a:solidFill>
              </a:rPr>
              <a:t>Flow splitters or conveyance elements that deliver flow to category IV wetlands must also be designed using approved continuous simulation modeling to preserve pre-project wetland hydrologic conditions unless specifically waived or exempted by regulatory agencies with permitting jurisdiction.</a:t>
            </a:r>
          </a:p>
          <a:p>
            <a:pPr lvl="1"/>
            <a:r>
              <a:rPr lang="en-US" b="1" dirty="0" smtClean="0">
                <a:solidFill>
                  <a:schemeClr val="tx1"/>
                </a:solidFill>
              </a:rPr>
              <a:t>The TDA must be drained by a conveyance system that is comprised entirely of manmade conveyance elements (e.g. pipes, ditches, outfall protection) and extends to the ordinary high water line of the exempt receiving water.</a:t>
            </a:r>
          </a:p>
          <a:p>
            <a:pPr lvl="1"/>
            <a:r>
              <a:rPr lang="en-US" b="1" dirty="0" smtClean="0">
                <a:solidFill>
                  <a:schemeClr val="tx1"/>
                </a:solidFill>
              </a:rPr>
              <a:t>The conveyance system between the TDA and the exempt receiving water shall have sufficient hydraulic capacity to convey discharges from future build-out conditions (under current zoning) from contributing areas of the Site, and the existing condition from contributing off-site areas.</a:t>
            </a:r>
          </a:p>
          <a:p>
            <a:pPr lvl="1"/>
            <a:r>
              <a:rPr lang="en-US" b="1" dirty="0" smtClean="0">
                <a:solidFill>
                  <a:schemeClr val="tx1"/>
                </a:solidFill>
              </a:rPr>
              <a:t>Any erodible elements of the manmade conveyance system must be adequately stabilized to prevent erosion under the conditions noted above.</a:t>
            </a:r>
            <a:endParaRPr lang="en-US" b="1" dirty="0">
              <a:solidFill>
                <a:schemeClr val="tx1"/>
              </a:solidFill>
            </a:endParaRPr>
          </a:p>
        </p:txBody>
      </p:sp>
    </p:spTree>
    <p:extLst>
      <p:ext uri="{BB962C8B-B14F-4D97-AF65-F5344CB8AC3E}">
        <p14:creationId xmlns:p14="http://schemas.microsoft.com/office/powerpoint/2010/main" val="168221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Why?  Regulations!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342900" lvl="1" indent="-342900">
              <a:buFont typeface="Arial" pitchFamily="34" charset="0"/>
              <a:buChar char="•"/>
            </a:pPr>
            <a:r>
              <a:rPr lang="en-US" sz="2400" b="1" dirty="0" smtClean="0">
                <a:solidFill>
                  <a:schemeClr val="tx1"/>
                </a:solidFill>
              </a:rPr>
              <a:t>NPDES </a:t>
            </a:r>
            <a:r>
              <a:rPr lang="en-US" sz="2400" b="1" dirty="0">
                <a:solidFill>
                  <a:schemeClr val="tx1"/>
                </a:solidFill>
              </a:rPr>
              <a:t>Phase II </a:t>
            </a:r>
            <a:r>
              <a:rPr lang="en-US" sz="2400" b="1" dirty="0" smtClean="0">
                <a:solidFill>
                  <a:schemeClr val="tx1"/>
                </a:solidFill>
              </a:rPr>
              <a:t>Permit (Western Washington)</a:t>
            </a:r>
          </a:p>
          <a:p>
            <a:pPr lvl="1"/>
            <a:r>
              <a:rPr lang="en-US" b="1" dirty="0" smtClean="0">
                <a:solidFill>
                  <a:schemeClr val="tx1"/>
                </a:solidFill>
              </a:rPr>
              <a:t>S5.C.6.c: </a:t>
            </a:r>
            <a:r>
              <a:rPr lang="en-US" b="1" dirty="0">
                <a:solidFill>
                  <a:schemeClr val="tx1"/>
                </a:solidFill>
              </a:rPr>
              <a:t>“The program shall include a permitting process with site plan review, inspection and enforcement capability to meet the standards listed in (i) through (iv) below for both private and public projects, using qualified personnel</a:t>
            </a:r>
            <a:r>
              <a:rPr lang="en-US" b="1" dirty="0" smtClean="0">
                <a:solidFill>
                  <a:schemeClr val="tx1"/>
                </a:solidFill>
              </a:rPr>
              <a:t>.</a:t>
            </a:r>
          </a:p>
          <a:p>
            <a:pPr lvl="2"/>
            <a:r>
              <a:rPr lang="en-US" b="1" dirty="0" smtClean="0">
                <a:solidFill>
                  <a:schemeClr val="tx1"/>
                </a:solidFill>
              </a:rPr>
              <a:t>(i) Review of all stormwater site plans for proposed development activities.”</a:t>
            </a:r>
          </a:p>
          <a:p>
            <a:pPr lvl="1"/>
            <a:r>
              <a:rPr lang="en-US" b="1" dirty="0">
                <a:solidFill>
                  <a:schemeClr val="tx1"/>
                </a:solidFill>
              </a:rPr>
              <a:t>S5.C.6.e: “Each Permittee shall ensure that all staff whose primary job duties are implementing the program to control stormwater runoff from new development, redevelopment, and construction sites, including permitting, plan review, construction site inspections, and enforcement, are trained to conduct these activities.  Follow-up training must be provided as needed to address changes in procedures, techniques or staffing.  Permittees shall document and maintain records of the training provided and the staff trained</a:t>
            </a:r>
            <a:r>
              <a:rPr lang="en-US" b="1" dirty="0" smtClean="0">
                <a:solidFill>
                  <a:schemeClr val="tx1"/>
                </a:solidFill>
              </a:rPr>
              <a:t>.”</a:t>
            </a:r>
          </a:p>
          <a:p>
            <a:pPr lvl="1"/>
            <a:r>
              <a:rPr lang="en-US" b="1" dirty="0" smtClean="0">
                <a:solidFill>
                  <a:schemeClr val="tx1"/>
                </a:solidFill>
              </a:rPr>
              <a:t>Annual Report Questions (Appendix 3 – Cities, Towns, Counties)</a:t>
            </a:r>
          </a:p>
          <a:p>
            <a:pPr lvl="2"/>
            <a:r>
              <a:rPr lang="en-US" b="1" dirty="0" smtClean="0">
                <a:solidFill>
                  <a:schemeClr val="tx1"/>
                </a:solidFill>
              </a:rPr>
              <a:t>Q. 45-Q55</a:t>
            </a:r>
          </a:p>
          <a:p>
            <a:pPr lvl="2"/>
            <a:r>
              <a:rPr lang="en-US" b="1" dirty="0" smtClean="0">
                <a:solidFill>
                  <a:schemeClr val="tx1"/>
                </a:solidFill>
              </a:rPr>
              <a:t>Q. 47 – Reviewed Stormwater Site Plans for all proposed development activities that meet the thresholds adopted pursuant to S5.C.6.b.i.</a:t>
            </a:r>
          </a:p>
          <a:p>
            <a:pPr lvl="3"/>
            <a:r>
              <a:rPr lang="en-US" b="1" dirty="0" smtClean="0">
                <a:solidFill>
                  <a:schemeClr val="tx1"/>
                </a:solidFill>
              </a:rPr>
              <a:t>Q47a. Number of site plans reviewed during the reporting period. </a:t>
            </a:r>
            <a:endParaRPr lang="en-US" b="1" dirty="0">
              <a:solidFill>
                <a:schemeClr val="tx1"/>
              </a:solidFill>
            </a:endParaRPr>
          </a:p>
          <a:p>
            <a:pPr marL="342900" lvl="1" indent="-342900">
              <a:buFont typeface="Arial" pitchFamily="34" charset="0"/>
              <a:buChar char="•"/>
            </a:pPr>
            <a:r>
              <a:rPr lang="en-US" sz="2400" b="1" dirty="0" smtClean="0">
                <a:solidFill>
                  <a:schemeClr val="tx1"/>
                </a:solidFill>
              </a:rPr>
              <a:t>NPDES Phase I Permit</a:t>
            </a:r>
          </a:p>
          <a:p>
            <a:pPr lvl="1"/>
            <a:r>
              <a:rPr lang="en-US" b="1" dirty="0" smtClean="0">
                <a:solidFill>
                  <a:schemeClr val="tx1"/>
                </a:solidFill>
              </a:rPr>
              <a:t>S5.C.5.vi, S5.C.5.viii, AR Q15-26</a:t>
            </a:r>
            <a:endParaRPr lang="en-US" b="1" dirty="0">
              <a:solidFill>
                <a:schemeClr val="tx1"/>
              </a:solidFill>
            </a:endParaRPr>
          </a:p>
        </p:txBody>
      </p:sp>
    </p:spTree>
    <p:extLst>
      <p:ext uri="{BB962C8B-B14F-4D97-AF65-F5344CB8AC3E}">
        <p14:creationId xmlns:p14="http://schemas.microsoft.com/office/powerpoint/2010/main" val="429248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#7 – Performance Standard</a:t>
            </a:r>
            <a:endParaRPr lang="en-US" sz="4400" dirty="0"/>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solidFill>
                  <a:schemeClr val="tx1"/>
                </a:solidFill>
              </a:rPr>
              <a:t>Stormwater discharges shall match developed discharge durations to predeveloped durations for the range of predeveloped discharge rates from 50% of the 2-year peak flow up to the full 50-year peak flow.  The predeveloped condition to be matched shall be a forested land cover unless:</a:t>
            </a:r>
          </a:p>
          <a:p>
            <a:pPr lvl="1"/>
            <a:r>
              <a:rPr lang="en-US" sz="1800" b="1" dirty="0" smtClean="0">
                <a:solidFill>
                  <a:schemeClr val="tx1"/>
                </a:solidFill>
              </a:rPr>
              <a:t>Reasonable, historic information is provided that indicates the site was prairie prior to settlement (modeled as pasture in the approved continuous simulation model); or,</a:t>
            </a:r>
          </a:p>
          <a:p>
            <a:pPr lvl="1"/>
            <a:r>
              <a:rPr lang="en-US" sz="1800" b="1" dirty="0" smtClean="0">
                <a:solidFill>
                  <a:schemeClr val="tx1"/>
                </a:solidFill>
              </a:rPr>
              <a:t>The drainage area of the immediate stream and all subsequent downstream basins have had at least 40% total impervious area since 1985.  In this case, the predeveloped condition to be matched shall be the existing land cover condition.</a:t>
            </a:r>
            <a:endParaRPr lang="en-US" sz="1800" b="1" dirty="0">
              <a:solidFill>
                <a:schemeClr val="tx1"/>
              </a:solidFill>
            </a:endParaRPr>
          </a:p>
        </p:txBody>
      </p:sp>
    </p:spTree>
    <p:extLst>
      <p:ext uri="{BB962C8B-B14F-4D97-AF65-F5344CB8AC3E}">
        <p14:creationId xmlns:p14="http://schemas.microsoft.com/office/powerpoint/2010/main" val="2954836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#5 and MR#7 Relationship</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BMPs required for MR#5 compliance can help attain MR#7 compliance.</a:t>
            </a:r>
          </a:p>
          <a:p>
            <a:r>
              <a:rPr lang="en-US" b="1" dirty="0" smtClean="0">
                <a:solidFill>
                  <a:schemeClr val="tx1"/>
                </a:solidFill>
              </a:rPr>
              <a:t>Residential roofs that are infiltrated according to manual are considered ineffective so help attain compliance.  </a:t>
            </a:r>
          </a:p>
          <a:p>
            <a:r>
              <a:rPr lang="en-US" b="1" dirty="0" smtClean="0">
                <a:solidFill>
                  <a:schemeClr val="tx1"/>
                </a:solidFill>
              </a:rPr>
              <a:t>A suite of onsite management BMPs may completely attain MR#7 compliance negating the need for a detention pond or may help to make that pond smaller.  </a:t>
            </a:r>
          </a:p>
          <a:p>
            <a:r>
              <a:rPr lang="en-US" b="1" dirty="0" smtClean="0">
                <a:solidFill>
                  <a:schemeClr val="tx1"/>
                </a:solidFill>
              </a:rPr>
              <a:t>Only certain MR#5 BMPs have “flow credits”.</a:t>
            </a:r>
          </a:p>
          <a:p>
            <a:pPr lvl="1"/>
            <a:r>
              <a:rPr lang="en-US" b="1" dirty="0" smtClean="0">
                <a:solidFill>
                  <a:schemeClr val="tx1"/>
                </a:solidFill>
              </a:rPr>
              <a:t>Rain Gardens do not provide flow control credits so couldn’t help achieve MR#7 but bioretention without an underdrain could.</a:t>
            </a:r>
          </a:p>
          <a:p>
            <a:endParaRPr lang="en-US" b="1" dirty="0" smtClean="0"/>
          </a:p>
        </p:txBody>
      </p:sp>
    </p:spTree>
    <p:extLst>
      <p:ext uri="{BB962C8B-B14F-4D97-AF65-F5344CB8AC3E}">
        <p14:creationId xmlns:p14="http://schemas.microsoft.com/office/powerpoint/2010/main" val="461364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Is flow control required?</a:t>
            </a:r>
          </a:p>
          <a:p>
            <a:endParaRPr lang="en-US" dirty="0"/>
          </a:p>
        </p:txBody>
      </p:sp>
      <p:sp>
        <p:nvSpPr>
          <p:cNvPr id="4" name="TextBox 3"/>
          <p:cNvSpPr txBox="1"/>
          <p:nvPr/>
        </p:nvSpPr>
        <p:spPr>
          <a:xfrm>
            <a:off x="2133600" y="2488613"/>
            <a:ext cx="3200400" cy="923330"/>
          </a:xfrm>
          <a:prstGeom prst="rect">
            <a:avLst/>
          </a:prstGeom>
          <a:noFill/>
        </p:spPr>
        <p:txBody>
          <a:bodyPr wrap="square" rtlCol="0">
            <a:spAutoFit/>
          </a:bodyPr>
          <a:lstStyle/>
          <a:p>
            <a:r>
              <a:rPr lang="en-US" b="1" dirty="0" smtClean="0"/>
              <a:t>Yes, greater than 10,000 square feet of impervious surface.</a:t>
            </a:r>
            <a:endParaRPr lang="en-US" b="1" dirty="0"/>
          </a:p>
        </p:txBody>
      </p:sp>
    </p:spTree>
    <p:extLst>
      <p:ext uri="{BB962C8B-B14F-4D97-AF65-F5344CB8AC3E}">
        <p14:creationId xmlns:p14="http://schemas.microsoft.com/office/powerpoint/2010/main" val="27737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Flow Control BMPs</a:t>
            </a:r>
            <a:endParaRPr lang="en-US" dirty="0"/>
          </a:p>
        </p:txBody>
      </p:sp>
      <p:sp>
        <p:nvSpPr>
          <p:cNvPr id="3" name="Content Placeholder 2"/>
          <p:cNvSpPr>
            <a:spLocks noGrp="1"/>
          </p:cNvSpPr>
          <p:nvPr>
            <p:ph idx="1"/>
          </p:nvPr>
        </p:nvSpPr>
        <p:spPr>
          <a:xfrm>
            <a:off x="457200" y="1447800"/>
            <a:ext cx="8229600" cy="4678363"/>
          </a:xfrm>
        </p:spPr>
        <p:txBody>
          <a:bodyPr/>
          <a:lstStyle/>
          <a:p>
            <a:r>
              <a:rPr lang="en-US" b="1" dirty="0" smtClean="0">
                <a:solidFill>
                  <a:schemeClr val="tx1"/>
                </a:solidFill>
              </a:rPr>
              <a:t>Infiltration</a:t>
            </a:r>
          </a:p>
          <a:p>
            <a:pPr lvl="1"/>
            <a:r>
              <a:rPr lang="en-US" b="1" dirty="0" smtClean="0">
                <a:solidFill>
                  <a:schemeClr val="tx1"/>
                </a:solidFill>
              </a:rPr>
              <a:t>Permeable Pavement</a:t>
            </a:r>
          </a:p>
          <a:p>
            <a:pPr lvl="1"/>
            <a:r>
              <a:rPr lang="en-US" b="1" dirty="0" smtClean="0">
                <a:solidFill>
                  <a:schemeClr val="tx1"/>
                </a:solidFill>
              </a:rPr>
              <a:t>Infiltration Trench</a:t>
            </a:r>
          </a:p>
          <a:p>
            <a:pPr lvl="1"/>
            <a:r>
              <a:rPr lang="en-US" b="1" dirty="0" smtClean="0">
                <a:solidFill>
                  <a:schemeClr val="tx1"/>
                </a:solidFill>
              </a:rPr>
              <a:t>Bioretention without an Underdrain</a:t>
            </a:r>
          </a:p>
          <a:p>
            <a:r>
              <a:rPr lang="en-US" b="1" dirty="0" smtClean="0">
                <a:solidFill>
                  <a:schemeClr val="tx1"/>
                </a:solidFill>
              </a:rPr>
              <a:t>Detention Ponds</a:t>
            </a:r>
          </a:p>
          <a:p>
            <a:r>
              <a:rPr lang="en-US" b="1" dirty="0" smtClean="0">
                <a:solidFill>
                  <a:schemeClr val="tx1"/>
                </a:solidFill>
              </a:rPr>
              <a:t>Detention Tanks</a:t>
            </a:r>
          </a:p>
          <a:p>
            <a:r>
              <a:rPr lang="en-US" b="1" dirty="0" smtClean="0">
                <a:solidFill>
                  <a:schemeClr val="tx1"/>
                </a:solidFill>
              </a:rPr>
              <a:t>Detention Vaults</a:t>
            </a:r>
          </a:p>
          <a:p>
            <a:r>
              <a:rPr lang="en-US" b="1" dirty="0" smtClean="0">
                <a:solidFill>
                  <a:schemeClr val="tx1"/>
                </a:solidFill>
              </a:rPr>
              <a:t>Control Structures</a:t>
            </a:r>
          </a:p>
          <a:p>
            <a:r>
              <a:rPr lang="en-US" b="1" dirty="0" smtClean="0">
                <a:solidFill>
                  <a:schemeClr val="tx1"/>
                </a:solidFill>
              </a:rPr>
              <a:t>Flow Splitting Devices</a:t>
            </a:r>
            <a:endParaRPr lang="en-US" b="1" dirty="0">
              <a:solidFill>
                <a:schemeClr val="tx1"/>
              </a:solidFill>
            </a:endParaRPr>
          </a:p>
        </p:txBody>
      </p:sp>
    </p:spTree>
    <p:extLst>
      <p:ext uri="{BB962C8B-B14F-4D97-AF65-F5344CB8AC3E}">
        <p14:creationId xmlns:p14="http://schemas.microsoft.com/office/powerpoint/2010/main" val="42855640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SSPs and Flow Control</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b="1" dirty="0" smtClean="0">
                <a:solidFill>
                  <a:schemeClr val="tx1"/>
                </a:solidFill>
              </a:rPr>
              <a:t>P.E. Stamped SSP Required</a:t>
            </a:r>
          </a:p>
          <a:p>
            <a:r>
              <a:rPr lang="en-US" b="1" dirty="0" smtClean="0">
                <a:solidFill>
                  <a:schemeClr val="tx1"/>
                </a:solidFill>
              </a:rPr>
              <a:t>Complete Modeling Report Required</a:t>
            </a:r>
          </a:p>
          <a:p>
            <a:pPr lvl="1"/>
            <a:r>
              <a:rPr lang="en-US" b="1" dirty="0" smtClean="0">
                <a:solidFill>
                  <a:schemeClr val="tx1"/>
                </a:solidFill>
              </a:rPr>
              <a:t>Does modeled facility match facility in plan set.</a:t>
            </a:r>
          </a:p>
          <a:p>
            <a:pPr lvl="1"/>
            <a:r>
              <a:rPr lang="en-US" b="1" dirty="0" smtClean="0">
                <a:solidFill>
                  <a:schemeClr val="tx1"/>
                </a:solidFill>
              </a:rPr>
              <a:t>Check orifice sizes</a:t>
            </a:r>
          </a:p>
          <a:p>
            <a:pPr lvl="1"/>
            <a:r>
              <a:rPr lang="en-US" b="1" dirty="0" smtClean="0">
                <a:solidFill>
                  <a:schemeClr val="tx1"/>
                </a:solidFill>
              </a:rPr>
              <a:t>Check orifice elevations</a:t>
            </a:r>
          </a:p>
          <a:p>
            <a:pPr lvl="1"/>
            <a:r>
              <a:rPr lang="en-US" b="1" dirty="0" smtClean="0">
                <a:solidFill>
                  <a:schemeClr val="tx1"/>
                </a:solidFill>
              </a:rPr>
              <a:t>Check Facility Size</a:t>
            </a:r>
          </a:p>
          <a:p>
            <a:pPr lvl="1"/>
            <a:r>
              <a:rPr lang="en-US" b="1" dirty="0" smtClean="0">
                <a:solidFill>
                  <a:schemeClr val="tx1"/>
                </a:solidFill>
              </a:rPr>
              <a:t>Check Contributing Areas</a:t>
            </a:r>
          </a:p>
          <a:p>
            <a:pPr lvl="1"/>
            <a:r>
              <a:rPr lang="en-US" b="1" dirty="0" smtClean="0">
                <a:solidFill>
                  <a:schemeClr val="tx1"/>
                </a:solidFill>
              </a:rPr>
              <a:t>For infiltration, check soils report – does report rate match modeled rate.</a:t>
            </a:r>
          </a:p>
          <a:p>
            <a:pPr marL="342900" lvl="1" indent="-342900">
              <a:buFont typeface="Arial" pitchFamily="34" charset="0"/>
              <a:buChar char="•"/>
            </a:pPr>
            <a:r>
              <a:rPr lang="en-US" sz="2400" b="1" dirty="0" smtClean="0">
                <a:solidFill>
                  <a:schemeClr val="tx1"/>
                </a:solidFill>
              </a:rPr>
              <a:t>Does plan set match modeling report?</a:t>
            </a:r>
          </a:p>
          <a:p>
            <a:pPr marL="342900" lvl="1" indent="-342900">
              <a:buFont typeface="Arial" pitchFamily="34" charset="0"/>
              <a:buChar char="•"/>
            </a:pPr>
            <a:r>
              <a:rPr lang="en-US" sz="2400" b="1" dirty="0" smtClean="0">
                <a:solidFill>
                  <a:schemeClr val="tx1"/>
                </a:solidFill>
              </a:rPr>
              <a:t>Does </a:t>
            </a:r>
            <a:r>
              <a:rPr lang="en-US" sz="2400" b="1" dirty="0">
                <a:solidFill>
                  <a:schemeClr val="tx1"/>
                </a:solidFill>
              </a:rPr>
              <a:t>Plan Set Match SSP</a:t>
            </a:r>
            <a:r>
              <a:rPr lang="en-US" sz="2400" b="1" dirty="0" smtClean="0">
                <a:solidFill>
                  <a:schemeClr val="tx1"/>
                </a:solidFill>
              </a:rPr>
              <a:t>?</a:t>
            </a:r>
          </a:p>
          <a:p>
            <a:pPr marL="342900" lvl="1" indent="-342900">
              <a:buFont typeface="Arial" pitchFamily="34" charset="0"/>
              <a:buChar char="•"/>
            </a:pPr>
            <a:r>
              <a:rPr lang="en-US" sz="2400" b="1" dirty="0" smtClean="0">
                <a:solidFill>
                  <a:schemeClr val="tx1"/>
                </a:solidFill>
              </a:rPr>
              <a:t>Are details for all facilities on the plan set.</a:t>
            </a:r>
          </a:p>
          <a:p>
            <a:pPr marL="342900" lvl="1" indent="-342900">
              <a:buFont typeface="Arial" pitchFamily="34" charset="0"/>
              <a:buChar char="•"/>
            </a:pPr>
            <a:r>
              <a:rPr lang="en-US" sz="2400" b="1" dirty="0" smtClean="0">
                <a:solidFill>
                  <a:schemeClr val="tx1"/>
                </a:solidFill>
              </a:rPr>
              <a:t>Is stormwater getting into the facility?</a:t>
            </a:r>
          </a:p>
          <a:p>
            <a:pPr marL="342900" lvl="1" indent="-342900">
              <a:buFont typeface="Arial" pitchFamily="34" charset="0"/>
              <a:buChar char="•"/>
            </a:pPr>
            <a:r>
              <a:rPr lang="en-US" sz="2400" b="1" dirty="0" smtClean="0">
                <a:solidFill>
                  <a:schemeClr val="tx1"/>
                </a:solidFill>
              </a:rPr>
              <a:t>Are any areas being inadvertently bypassed – are they accounted for in model.</a:t>
            </a:r>
          </a:p>
          <a:p>
            <a:pPr marL="342900" lvl="1" indent="-342900">
              <a:buFont typeface="Arial" pitchFamily="34" charset="0"/>
              <a:buChar char="•"/>
            </a:pPr>
            <a:endParaRPr lang="en-US" sz="2400" dirty="0"/>
          </a:p>
          <a:p>
            <a:pPr lvl="1"/>
            <a:endParaRPr lang="en-US" dirty="0" smtClean="0"/>
          </a:p>
        </p:txBody>
      </p:sp>
    </p:spTree>
    <p:extLst>
      <p:ext uri="{BB962C8B-B14F-4D97-AF65-F5344CB8AC3E}">
        <p14:creationId xmlns:p14="http://schemas.microsoft.com/office/powerpoint/2010/main" val="3175862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000" dirty="0" smtClean="0"/>
              <a:t>Minimum Requirement #8 – Wetlands Protection</a:t>
            </a:r>
            <a:endParaRPr lang="en-US" sz="4000" dirty="0"/>
          </a:p>
        </p:txBody>
      </p:sp>
      <p:sp>
        <p:nvSpPr>
          <p:cNvPr id="3" name="Content Placeholder 2"/>
          <p:cNvSpPr>
            <a:spLocks noGrp="1"/>
          </p:cNvSpPr>
          <p:nvPr>
            <p:ph idx="1"/>
          </p:nvPr>
        </p:nvSpPr>
        <p:spPr>
          <a:xfrm>
            <a:off x="457200" y="1447800"/>
            <a:ext cx="8229600" cy="1219200"/>
          </a:xfrm>
        </p:spPr>
        <p:txBody>
          <a:bodyPr>
            <a:normAutofit lnSpcReduction="10000"/>
          </a:bodyPr>
          <a:lstStyle/>
          <a:p>
            <a:r>
              <a:rPr lang="en-US" b="1" dirty="0">
                <a:solidFill>
                  <a:schemeClr val="tx1"/>
                </a:solidFill>
              </a:rPr>
              <a:t>Based on Impacts to the Threshold Discharge </a:t>
            </a:r>
            <a:r>
              <a:rPr lang="en-US" b="1" dirty="0" smtClean="0">
                <a:solidFill>
                  <a:schemeClr val="tx1"/>
                </a:solidFill>
              </a:rPr>
              <a:t>Area</a:t>
            </a:r>
          </a:p>
          <a:p>
            <a:r>
              <a:rPr lang="en-US" b="1" dirty="0" smtClean="0">
                <a:solidFill>
                  <a:schemeClr val="tx1"/>
                </a:solidFill>
              </a:rPr>
              <a:t>Requirements based on what type of wetland the project will ultimately discharge into.</a:t>
            </a:r>
            <a:endParaRPr lang="en-US" b="1" dirty="0">
              <a:solidFill>
                <a:schemeClr val="tx1"/>
              </a:solidFill>
            </a:endParaRPr>
          </a:p>
          <a:p>
            <a:endParaRPr lang="en-US" dirty="0"/>
          </a:p>
        </p:txBody>
      </p:sp>
      <p:pic>
        <p:nvPicPr>
          <p:cNvPr id="4" name="Picture 3"/>
          <p:cNvPicPr>
            <a:picLocks noChangeAspect="1"/>
          </p:cNvPicPr>
          <p:nvPr/>
        </p:nvPicPr>
        <p:blipFill>
          <a:blip r:embed="rId3"/>
          <a:stretch>
            <a:fillRect/>
          </a:stretch>
        </p:blipFill>
        <p:spPr>
          <a:xfrm>
            <a:off x="1219200" y="2895600"/>
            <a:ext cx="3064595" cy="3924300"/>
          </a:xfrm>
          <a:prstGeom prst="rect">
            <a:avLst/>
          </a:prstGeom>
        </p:spPr>
      </p:pic>
    </p:spTree>
    <p:extLst>
      <p:ext uri="{BB962C8B-B14F-4D97-AF65-F5344CB8AC3E}">
        <p14:creationId xmlns:p14="http://schemas.microsoft.com/office/powerpoint/2010/main" val="17331932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Wetland Flowchart</a:t>
            </a:r>
            <a:endParaRPr lang="en-US" dirty="0"/>
          </a:p>
        </p:txBody>
      </p:sp>
      <p:pic>
        <p:nvPicPr>
          <p:cNvPr id="4" name="Picture 3"/>
          <p:cNvPicPr>
            <a:picLocks noChangeAspect="1"/>
          </p:cNvPicPr>
          <p:nvPr/>
        </p:nvPicPr>
        <p:blipFill>
          <a:blip r:embed="rId3"/>
          <a:stretch>
            <a:fillRect/>
          </a:stretch>
        </p:blipFill>
        <p:spPr>
          <a:xfrm>
            <a:off x="2057400" y="914400"/>
            <a:ext cx="4495800" cy="5831816"/>
          </a:xfrm>
          <a:prstGeom prst="rect">
            <a:avLst/>
          </a:prstGeom>
        </p:spPr>
      </p:pic>
    </p:spTree>
    <p:extLst>
      <p:ext uri="{BB962C8B-B14F-4D97-AF65-F5344CB8AC3E}">
        <p14:creationId xmlns:p14="http://schemas.microsoft.com/office/powerpoint/2010/main" val="2016617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Wetland Protection Levels</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b="1" dirty="0" smtClean="0">
                <a:solidFill>
                  <a:schemeClr val="tx1"/>
                </a:solidFill>
              </a:rPr>
              <a:t>General Protection</a:t>
            </a:r>
          </a:p>
          <a:p>
            <a:pPr lvl="1"/>
            <a:r>
              <a:rPr lang="en-US" b="1" dirty="0" smtClean="0">
                <a:solidFill>
                  <a:schemeClr val="tx1"/>
                </a:solidFill>
              </a:rPr>
              <a:t>General Practices that Benefit Wetland of All Types</a:t>
            </a:r>
          </a:p>
          <a:p>
            <a:r>
              <a:rPr lang="en-US" b="1" dirty="0" smtClean="0">
                <a:solidFill>
                  <a:schemeClr val="tx1"/>
                </a:solidFill>
              </a:rPr>
              <a:t>Protection from Pollutants</a:t>
            </a:r>
          </a:p>
          <a:p>
            <a:pPr lvl="1"/>
            <a:r>
              <a:rPr lang="en-US" b="1" dirty="0" smtClean="0">
                <a:solidFill>
                  <a:schemeClr val="tx1"/>
                </a:solidFill>
              </a:rPr>
              <a:t>Measures to Protection the Wetland from Pollutants in Stormwater Runoff.</a:t>
            </a:r>
          </a:p>
          <a:p>
            <a:r>
              <a:rPr lang="en-US" b="1" dirty="0" smtClean="0">
                <a:solidFill>
                  <a:schemeClr val="tx1"/>
                </a:solidFill>
              </a:rPr>
              <a:t>Wetland Hydroperiod Protection</a:t>
            </a:r>
          </a:p>
          <a:p>
            <a:pPr lvl="1"/>
            <a:r>
              <a:rPr lang="en-US" b="1" dirty="0" smtClean="0">
                <a:solidFill>
                  <a:schemeClr val="tx1"/>
                </a:solidFill>
              </a:rPr>
              <a:t>Method 1 – Monitoring and Wetland Stage Modeling</a:t>
            </a:r>
          </a:p>
          <a:p>
            <a:pPr lvl="2"/>
            <a:r>
              <a:rPr lang="en-US" b="1" dirty="0" smtClean="0">
                <a:solidFill>
                  <a:schemeClr val="tx1"/>
                </a:solidFill>
              </a:rPr>
              <a:t>Data collection specific to the wetland and continuous simulation modeling to demonstrate that the proposed project will not negatively alter the wetland hydrology.  Potentially one year of monitoring required.</a:t>
            </a:r>
          </a:p>
          <a:p>
            <a:pPr lvl="2"/>
            <a:r>
              <a:rPr lang="en-US" b="1" dirty="0" smtClean="0">
                <a:solidFill>
                  <a:schemeClr val="tx1"/>
                </a:solidFill>
              </a:rPr>
              <a:t>Ecology created a spreadsheet that take output from WWHM and evaluates for Method 1.  </a:t>
            </a:r>
          </a:p>
          <a:p>
            <a:pPr lvl="1"/>
            <a:r>
              <a:rPr lang="en-US" b="1" dirty="0" smtClean="0">
                <a:solidFill>
                  <a:schemeClr val="tx1"/>
                </a:solidFill>
              </a:rPr>
              <a:t>Method 2 – Site Discharge Modeling</a:t>
            </a:r>
          </a:p>
          <a:p>
            <a:pPr lvl="2"/>
            <a:r>
              <a:rPr lang="en-US" b="1" dirty="0" smtClean="0">
                <a:solidFill>
                  <a:schemeClr val="tx1"/>
                </a:solidFill>
              </a:rPr>
              <a:t>Continuous simulation modeling of the runoff from the TDA to demonstrate that the changes in total discharge volume to the wetland will remain similar to the predevelopment condition.</a:t>
            </a:r>
          </a:p>
          <a:p>
            <a:pPr lvl="2"/>
            <a:r>
              <a:rPr lang="en-US" b="1" dirty="0" smtClean="0">
                <a:solidFill>
                  <a:schemeClr val="tx1"/>
                </a:solidFill>
              </a:rPr>
              <a:t>WWHM has a module to calculate impacts.</a:t>
            </a:r>
            <a:endParaRPr lang="en-US" b="1" dirty="0">
              <a:solidFill>
                <a:schemeClr val="tx1"/>
              </a:solidFill>
            </a:endParaRPr>
          </a:p>
        </p:txBody>
      </p:sp>
    </p:spTree>
    <p:extLst>
      <p:ext uri="{BB962C8B-B14F-4D97-AF65-F5344CB8AC3E}">
        <p14:creationId xmlns:p14="http://schemas.microsoft.com/office/powerpoint/2010/main" val="8279598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SSPs and Wetlands Protection</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Wetlands Report Needed to Verify Wetland Type.</a:t>
            </a:r>
          </a:p>
          <a:p>
            <a:r>
              <a:rPr lang="en-US" b="1" dirty="0" smtClean="0">
                <a:solidFill>
                  <a:schemeClr val="tx1"/>
                </a:solidFill>
              </a:rPr>
              <a:t>Report must be completed by a qualified wetlands professional.</a:t>
            </a:r>
          </a:p>
          <a:p>
            <a:pPr lvl="1"/>
            <a:r>
              <a:rPr lang="en-US" b="1" dirty="0" smtClean="0">
                <a:solidFill>
                  <a:schemeClr val="tx1"/>
                </a:solidFill>
              </a:rPr>
              <a:t>There is no state program for certifying wetlands specialists.</a:t>
            </a:r>
          </a:p>
          <a:p>
            <a:pPr lvl="1"/>
            <a:r>
              <a:rPr lang="en-US" b="1" dirty="0" smtClean="0">
                <a:solidFill>
                  <a:schemeClr val="tx1"/>
                </a:solidFill>
              </a:rPr>
              <a:t>Some jurisdictions have requirements in code (Tacoma TMC 13.11.900.W)</a:t>
            </a:r>
          </a:p>
          <a:p>
            <a:pPr marL="342900" lvl="1" indent="-342900">
              <a:buFont typeface="Arial" pitchFamily="34" charset="0"/>
              <a:buChar char="•"/>
            </a:pPr>
            <a:r>
              <a:rPr lang="en-US" sz="2400" b="1" dirty="0">
                <a:solidFill>
                  <a:schemeClr val="tx1"/>
                </a:solidFill>
              </a:rPr>
              <a:t>Modeling outputs and report needed to verify wetland hydrology if required.</a:t>
            </a:r>
          </a:p>
        </p:txBody>
      </p:sp>
    </p:spTree>
    <p:extLst>
      <p:ext uri="{BB962C8B-B14F-4D97-AF65-F5344CB8AC3E}">
        <p14:creationId xmlns:p14="http://schemas.microsoft.com/office/powerpoint/2010/main" val="25792884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Does MR#8 apply to this project?</a:t>
            </a:r>
          </a:p>
          <a:p>
            <a:endParaRPr lang="en-US" dirty="0" smtClean="0"/>
          </a:p>
          <a:p>
            <a:endParaRPr lang="en-US" dirty="0"/>
          </a:p>
        </p:txBody>
      </p:sp>
      <p:sp>
        <p:nvSpPr>
          <p:cNvPr id="4" name="TextBox 3"/>
          <p:cNvSpPr txBox="1"/>
          <p:nvPr/>
        </p:nvSpPr>
        <p:spPr>
          <a:xfrm>
            <a:off x="2209800" y="2667000"/>
            <a:ext cx="3352800" cy="830997"/>
          </a:xfrm>
          <a:prstGeom prst="rect">
            <a:avLst/>
          </a:prstGeom>
          <a:noFill/>
        </p:spPr>
        <p:txBody>
          <a:bodyPr wrap="square" rtlCol="0">
            <a:spAutoFit/>
          </a:bodyPr>
          <a:lstStyle/>
          <a:p>
            <a:r>
              <a:rPr lang="en-US" sz="2400" b="1" dirty="0" smtClean="0"/>
              <a:t>No, assume no wetlands along path.</a:t>
            </a:r>
            <a:endParaRPr lang="en-US" sz="2400" b="1" dirty="0"/>
          </a:p>
        </p:txBody>
      </p:sp>
    </p:spTree>
    <p:extLst>
      <p:ext uri="{BB962C8B-B14F-4D97-AF65-F5344CB8AC3E}">
        <p14:creationId xmlns:p14="http://schemas.microsoft.com/office/powerpoint/2010/main" val="42033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How? Regulations!</a:t>
            </a:r>
            <a:endParaRPr lang="en-US" dirty="0"/>
          </a:p>
        </p:txBody>
      </p:sp>
      <p:sp>
        <p:nvSpPr>
          <p:cNvPr id="3" name="Content Placeholder 2"/>
          <p:cNvSpPr>
            <a:spLocks noGrp="1"/>
          </p:cNvSpPr>
          <p:nvPr>
            <p:ph idx="1"/>
          </p:nvPr>
        </p:nvSpPr>
        <p:spPr>
          <a:xfrm>
            <a:off x="457200" y="1371600"/>
            <a:ext cx="8229600" cy="4754563"/>
          </a:xfrm>
        </p:spPr>
        <p:txBody>
          <a:bodyPr/>
          <a:lstStyle/>
          <a:p>
            <a:r>
              <a:rPr lang="en-US" b="1" dirty="0" smtClean="0">
                <a:solidFill>
                  <a:schemeClr val="tx1"/>
                </a:solidFill>
              </a:rPr>
              <a:t>Permittees must document the </a:t>
            </a:r>
            <a:r>
              <a:rPr lang="en-US" b="1" dirty="0">
                <a:solidFill>
                  <a:schemeClr val="tx1"/>
                </a:solidFill>
              </a:rPr>
              <a:t>technical </a:t>
            </a:r>
            <a:r>
              <a:rPr lang="en-US" b="1" dirty="0" smtClean="0">
                <a:solidFill>
                  <a:schemeClr val="tx1"/>
                </a:solidFill>
              </a:rPr>
              <a:t>basis </a:t>
            </a:r>
            <a:r>
              <a:rPr lang="en-US" b="1" dirty="0">
                <a:solidFill>
                  <a:schemeClr val="tx1"/>
                </a:solidFill>
              </a:rPr>
              <a:t>for design criteria used to select and design BMPs.  This includes: </a:t>
            </a:r>
          </a:p>
          <a:p>
            <a:pPr lvl="1"/>
            <a:r>
              <a:rPr lang="en-US" b="1" dirty="0">
                <a:solidFill>
                  <a:schemeClr val="tx1"/>
                </a:solidFill>
              </a:rPr>
              <a:t>how BMPs were selected, </a:t>
            </a:r>
          </a:p>
          <a:p>
            <a:pPr lvl="1"/>
            <a:r>
              <a:rPr lang="en-US" b="1" dirty="0">
                <a:solidFill>
                  <a:schemeClr val="tx1"/>
                </a:solidFill>
              </a:rPr>
              <a:t>pollutant removal performance expected from BMP, </a:t>
            </a:r>
          </a:p>
          <a:p>
            <a:pPr lvl="1"/>
            <a:r>
              <a:rPr lang="en-US" b="1" dirty="0">
                <a:solidFill>
                  <a:schemeClr val="tx1"/>
                </a:solidFill>
              </a:rPr>
              <a:t>the scientific basis, technical studies, and modeling specific to the design criteria to support performance claims</a:t>
            </a:r>
          </a:p>
          <a:p>
            <a:pPr lvl="1"/>
            <a:r>
              <a:rPr lang="en-US" b="1" dirty="0">
                <a:solidFill>
                  <a:schemeClr val="tx1"/>
                </a:solidFill>
              </a:rPr>
              <a:t>Assessment of how the selected BMP will comply with State water quality </a:t>
            </a:r>
            <a:r>
              <a:rPr lang="en-US" b="1" dirty="0" smtClean="0">
                <a:solidFill>
                  <a:schemeClr val="tx1"/>
                </a:solidFill>
              </a:rPr>
              <a:t>standards </a:t>
            </a:r>
            <a:r>
              <a:rPr lang="en-US" b="1" dirty="0">
                <a:solidFill>
                  <a:schemeClr val="tx1"/>
                </a:solidFill>
              </a:rPr>
              <a:t>and meet </a:t>
            </a:r>
            <a:r>
              <a:rPr lang="en-US" b="1" dirty="0" smtClean="0">
                <a:solidFill>
                  <a:schemeClr val="tx1"/>
                </a:solidFill>
              </a:rPr>
              <a:t>AKART (all known, available and reasonable methods of prevention control and treatment).</a:t>
            </a:r>
          </a:p>
          <a:p>
            <a:pPr lvl="1"/>
            <a:endParaRPr lang="en-US" b="1" dirty="0">
              <a:solidFill>
                <a:schemeClr val="tx1"/>
              </a:solidFill>
            </a:endParaRPr>
          </a:p>
          <a:p>
            <a:pPr marL="342900" lvl="1" indent="-342900">
              <a:buFont typeface="Arial" pitchFamily="34" charset="0"/>
              <a:buChar char="•"/>
            </a:pPr>
            <a:r>
              <a:rPr lang="en-US" sz="2400" b="1" dirty="0">
                <a:solidFill>
                  <a:schemeClr val="tx1"/>
                </a:solidFill>
              </a:rPr>
              <a:t>So, how do we go about doing that…</a:t>
            </a:r>
          </a:p>
          <a:p>
            <a:pPr marL="457200" lvl="1" indent="0">
              <a:buNone/>
            </a:pPr>
            <a:endParaRPr lang="en-US" b="1" dirty="0">
              <a:solidFill>
                <a:schemeClr val="tx1"/>
              </a:solidFill>
            </a:endParaRPr>
          </a:p>
        </p:txBody>
      </p:sp>
    </p:spTree>
    <p:extLst>
      <p:ext uri="{BB962C8B-B14F-4D97-AF65-F5344CB8AC3E}">
        <p14:creationId xmlns:p14="http://schemas.microsoft.com/office/powerpoint/2010/main" val="979974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Minimum Requirement #9 – Operation and Maintenance</a:t>
            </a:r>
            <a:endParaRPr lang="en-US" sz="4000" dirty="0"/>
          </a:p>
        </p:txBody>
      </p:sp>
      <p:sp>
        <p:nvSpPr>
          <p:cNvPr id="3" name="Content Placeholder 2"/>
          <p:cNvSpPr>
            <a:spLocks noGrp="1"/>
          </p:cNvSpPr>
          <p:nvPr>
            <p:ph idx="1"/>
          </p:nvPr>
        </p:nvSpPr>
        <p:spPr/>
        <p:txBody>
          <a:bodyPr/>
          <a:lstStyle/>
          <a:p>
            <a:r>
              <a:rPr lang="en-US" b="1" dirty="0" smtClean="0">
                <a:solidFill>
                  <a:schemeClr val="tx1"/>
                </a:solidFill>
              </a:rPr>
              <a:t>Require an Operation and Maintenance Manual for all runoff treatment and flow control facilities.</a:t>
            </a:r>
          </a:p>
          <a:p>
            <a:pPr lvl="1"/>
            <a:r>
              <a:rPr lang="en-US" b="1" dirty="0" smtClean="0">
                <a:solidFill>
                  <a:schemeClr val="tx1"/>
                </a:solidFill>
              </a:rPr>
              <a:t>Must identify party responsible for maintenance.</a:t>
            </a:r>
          </a:p>
          <a:p>
            <a:pPr lvl="1"/>
            <a:r>
              <a:rPr lang="en-US" b="1" dirty="0" smtClean="0">
                <a:solidFill>
                  <a:schemeClr val="tx1"/>
                </a:solidFill>
              </a:rPr>
              <a:t>Copy must be kept onsite or within reasonable access to site.</a:t>
            </a:r>
          </a:p>
          <a:p>
            <a:pPr lvl="1"/>
            <a:r>
              <a:rPr lang="en-US" b="1" dirty="0" smtClean="0">
                <a:solidFill>
                  <a:schemeClr val="tx1"/>
                </a:solidFill>
              </a:rPr>
              <a:t>O&amp;M must be transferable to new property owner.</a:t>
            </a:r>
          </a:p>
          <a:p>
            <a:pPr lvl="1"/>
            <a:r>
              <a:rPr lang="en-US" b="1" dirty="0" smtClean="0">
                <a:solidFill>
                  <a:schemeClr val="tx1"/>
                </a:solidFill>
              </a:rPr>
              <a:t>Must list maintenance activities and timelines for maintenance.</a:t>
            </a:r>
          </a:p>
          <a:p>
            <a:pPr lvl="2"/>
            <a:r>
              <a:rPr lang="en-US" b="1" dirty="0" smtClean="0">
                <a:solidFill>
                  <a:schemeClr val="tx1"/>
                </a:solidFill>
              </a:rPr>
              <a:t>SWMMWW has examples for many facility types</a:t>
            </a:r>
          </a:p>
          <a:p>
            <a:pPr lvl="2"/>
            <a:r>
              <a:rPr lang="en-US" b="1" dirty="0" smtClean="0">
                <a:solidFill>
                  <a:schemeClr val="tx1"/>
                </a:solidFill>
              </a:rPr>
              <a:t>Manufacturers often have these for their devices.</a:t>
            </a:r>
          </a:p>
          <a:p>
            <a:pPr marL="457200" lvl="1" indent="0">
              <a:buNone/>
            </a:pPr>
            <a:endParaRPr lang="en-US" b="1" dirty="0" smtClean="0">
              <a:solidFill>
                <a:schemeClr val="tx1"/>
              </a:solidFill>
            </a:endParaRPr>
          </a:p>
          <a:p>
            <a:r>
              <a:rPr lang="en-US" b="1" dirty="0" smtClean="0">
                <a:solidFill>
                  <a:schemeClr val="tx1"/>
                </a:solidFill>
              </a:rPr>
              <a:t>Covenant and Easement (C&amp;E) Agreements</a:t>
            </a:r>
          </a:p>
          <a:p>
            <a:pPr lvl="1"/>
            <a:r>
              <a:rPr lang="en-US" b="1" dirty="0" smtClean="0">
                <a:solidFill>
                  <a:schemeClr val="tx1"/>
                </a:solidFill>
              </a:rPr>
              <a:t>A legal means to ensure maintenance is performed on private properties.</a:t>
            </a:r>
          </a:p>
          <a:p>
            <a:pPr lvl="1"/>
            <a:r>
              <a:rPr lang="en-US" b="1" dirty="0" smtClean="0">
                <a:solidFill>
                  <a:schemeClr val="tx1"/>
                </a:solidFill>
              </a:rPr>
              <a:t>Allows City access to the facilities for inspection</a:t>
            </a:r>
          </a:p>
          <a:p>
            <a:pPr lvl="1"/>
            <a:r>
              <a:rPr lang="en-US" b="1" dirty="0" smtClean="0">
                <a:solidFill>
                  <a:schemeClr val="tx1"/>
                </a:solidFill>
              </a:rPr>
              <a:t>Recorded to title.</a:t>
            </a:r>
            <a:endParaRPr lang="en-US" b="1" dirty="0">
              <a:solidFill>
                <a:schemeClr val="tx1"/>
              </a:solidFill>
            </a:endParaRPr>
          </a:p>
        </p:txBody>
      </p:sp>
    </p:spTree>
    <p:extLst>
      <p:ext uri="{BB962C8B-B14F-4D97-AF65-F5344CB8AC3E}">
        <p14:creationId xmlns:p14="http://schemas.microsoft.com/office/powerpoint/2010/main" val="23313508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SSPs and O&amp;M</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chemeClr val="tx1"/>
                </a:solidFill>
              </a:rPr>
              <a:t>Is a separate Operation and Maintenance Manual included?</a:t>
            </a:r>
          </a:p>
          <a:p>
            <a:r>
              <a:rPr lang="en-US" b="1" dirty="0" smtClean="0">
                <a:solidFill>
                  <a:schemeClr val="tx1"/>
                </a:solidFill>
              </a:rPr>
              <a:t>Does it have all necessary components?</a:t>
            </a:r>
          </a:p>
          <a:p>
            <a:r>
              <a:rPr lang="en-US" b="1" dirty="0" smtClean="0">
                <a:solidFill>
                  <a:schemeClr val="tx1"/>
                </a:solidFill>
              </a:rPr>
              <a:t>Does it speak to all system components?</a:t>
            </a:r>
          </a:p>
          <a:p>
            <a:r>
              <a:rPr lang="en-US" b="1" dirty="0" smtClean="0">
                <a:solidFill>
                  <a:schemeClr val="tx1"/>
                </a:solidFill>
              </a:rPr>
              <a:t>Has the Covenant and Easement agreement been appropriately signed and recorded?</a:t>
            </a:r>
          </a:p>
          <a:p>
            <a:r>
              <a:rPr lang="en-US" b="1" dirty="0" smtClean="0">
                <a:solidFill>
                  <a:schemeClr val="tx1"/>
                </a:solidFill>
              </a:rPr>
              <a:t>If this facility will be maintained by the jurisdiction – have you talked to your O&amp;M staff?  Are they familiar with the facility?  Do they have the tools to maintain the facility?  If not, do you have outside maintenance contracts or can you get them?</a:t>
            </a:r>
          </a:p>
          <a:p>
            <a:r>
              <a:rPr lang="en-US" b="1" dirty="0" smtClean="0">
                <a:solidFill>
                  <a:schemeClr val="tx1"/>
                </a:solidFill>
              </a:rPr>
              <a:t>Many manufacturer’s will come and demonstrate how to perform maintenance for free.</a:t>
            </a:r>
          </a:p>
        </p:txBody>
      </p:sp>
    </p:spTree>
    <p:extLst>
      <p:ext uri="{BB962C8B-B14F-4D97-AF65-F5344CB8AC3E}">
        <p14:creationId xmlns:p14="http://schemas.microsoft.com/office/powerpoint/2010/main" val="8910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Break 2!</a:t>
            </a:r>
            <a:endParaRPr lang="en-US" dirty="0"/>
          </a:p>
        </p:txBody>
      </p:sp>
      <p:pic>
        <p:nvPicPr>
          <p:cNvPr id="4" name="Content Placeholder 3"/>
          <p:cNvPicPr>
            <a:picLocks noGrp="1" noChangeAspect="1"/>
          </p:cNvPicPr>
          <p:nvPr>
            <p:ph idx="1"/>
          </p:nvPr>
        </p:nvPicPr>
        <p:blipFill>
          <a:blip r:embed="rId3"/>
          <a:stretch>
            <a:fillRect/>
          </a:stretch>
        </p:blipFill>
        <p:spPr>
          <a:xfrm>
            <a:off x="1600200" y="1524000"/>
            <a:ext cx="6096000" cy="4561725"/>
          </a:xfrm>
          <a:prstGeom prst="rect">
            <a:avLst/>
          </a:prstGeom>
        </p:spPr>
      </p:pic>
    </p:spTree>
    <p:extLst>
      <p:ext uri="{BB962C8B-B14F-4D97-AF65-F5344CB8AC3E}">
        <p14:creationId xmlns:p14="http://schemas.microsoft.com/office/powerpoint/2010/main" val="27446250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Communicating to Applicant</a:t>
            </a:r>
            <a:endParaRPr lang="en-US" sz="4800"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b="1" dirty="0" smtClean="0">
                <a:solidFill>
                  <a:schemeClr val="tx1"/>
                </a:solidFill>
              </a:rPr>
              <a:t>Standard Comments </a:t>
            </a:r>
          </a:p>
          <a:p>
            <a:pPr lvl="1"/>
            <a:r>
              <a:rPr lang="en-US" b="1" dirty="0" smtClean="0">
                <a:solidFill>
                  <a:schemeClr val="tx1"/>
                </a:solidFill>
              </a:rPr>
              <a:t>Ensures consistency amongst plan review staff</a:t>
            </a:r>
          </a:p>
          <a:p>
            <a:pPr lvl="1"/>
            <a:r>
              <a:rPr lang="en-US" b="1" dirty="0" smtClean="0">
                <a:solidFill>
                  <a:schemeClr val="tx1"/>
                </a:solidFill>
              </a:rPr>
              <a:t>Gives one voice to your jurisdiction</a:t>
            </a:r>
            <a:endParaRPr lang="en-US" b="1" dirty="0">
              <a:solidFill>
                <a:schemeClr val="tx1"/>
              </a:solidFill>
            </a:endParaRPr>
          </a:p>
          <a:p>
            <a:pPr lvl="1"/>
            <a:r>
              <a:rPr lang="en-US" b="1" dirty="0" smtClean="0">
                <a:solidFill>
                  <a:schemeClr val="tx1"/>
                </a:solidFill>
              </a:rPr>
              <a:t>Transparency</a:t>
            </a:r>
          </a:p>
          <a:p>
            <a:pPr lvl="1"/>
            <a:r>
              <a:rPr lang="en-US" b="1" dirty="0" smtClean="0">
                <a:solidFill>
                  <a:schemeClr val="tx1"/>
                </a:solidFill>
              </a:rPr>
              <a:t>Quicker for reviewer</a:t>
            </a:r>
          </a:p>
          <a:p>
            <a:pPr marL="342900" lvl="1" indent="-342900">
              <a:buFont typeface="Arial" pitchFamily="34" charset="0"/>
              <a:buChar char="•"/>
            </a:pPr>
            <a:r>
              <a:rPr lang="en-US" sz="2400" b="1" dirty="0">
                <a:solidFill>
                  <a:schemeClr val="tx1"/>
                </a:solidFill>
              </a:rPr>
              <a:t>Comment Memos Provide Ability for Applicant to Respond </a:t>
            </a:r>
            <a:r>
              <a:rPr lang="en-US" sz="2400" b="1" dirty="0" smtClean="0">
                <a:solidFill>
                  <a:schemeClr val="tx1"/>
                </a:solidFill>
              </a:rPr>
              <a:t>Easily</a:t>
            </a:r>
          </a:p>
          <a:p>
            <a:pPr marL="342900" lvl="1" indent="-342900">
              <a:buFont typeface="Arial" pitchFamily="34" charset="0"/>
              <a:buChar char="•"/>
            </a:pPr>
            <a:r>
              <a:rPr lang="en-US" sz="2400" b="1" dirty="0" smtClean="0">
                <a:solidFill>
                  <a:schemeClr val="tx1"/>
                </a:solidFill>
              </a:rPr>
              <a:t>Response based on how permits are processed</a:t>
            </a:r>
          </a:p>
          <a:p>
            <a:pPr marL="742950" lvl="2" indent="-342900"/>
            <a:r>
              <a:rPr lang="en-US" sz="2400" b="1" dirty="0" smtClean="0">
                <a:solidFill>
                  <a:schemeClr val="tx1"/>
                </a:solidFill>
              </a:rPr>
              <a:t>Example, City of Tacoma uses Acella, so “conversation” with applicant happens through Acella.</a:t>
            </a:r>
          </a:p>
          <a:p>
            <a:pPr marL="742950" lvl="2" indent="-342900"/>
            <a:r>
              <a:rPr lang="en-US" sz="2400" b="1" dirty="0" smtClean="0">
                <a:solidFill>
                  <a:schemeClr val="tx1"/>
                </a:solidFill>
              </a:rPr>
              <a:t>Yours might be email or USPS or Carrier Pigeon</a:t>
            </a:r>
          </a:p>
          <a:p>
            <a:pPr marL="342900" lvl="1" indent="-342900">
              <a:buFont typeface="Arial" pitchFamily="34" charset="0"/>
              <a:buChar char="•"/>
            </a:pPr>
            <a:r>
              <a:rPr lang="en-US" sz="2400" b="1" dirty="0">
                <a:solidFill>
                  <a:schemeClr val="tx1"/>
                </a:solidFill>
              </a:rPr>
              <a:t>Let applicant know how to contact you with questions.</a:t>
            </a:r>
          </a:p>
          <a:p>
            <a:pPr marL="342900" lvl="1" indent="-342900">
              <a:buFont typeface="Arial" pitchFamily="34" charset="0"/>
              <a:buChar char="•"/>
            </a:pPr>
            <a:r>
              <a:rPr lang="en-US" sz="2400" b="1" dirty="0">
                <a:solidFill>
                  <a:schemeClr val="tx1"/>
                </a:solidFill>
              </a:rPr>
              <a:t>Be open to talking to the </a:t>
            </a:r>
            <a:r>
              <a:rPr lang="en-US" sz="2400" b="1" dirty="0" smtClean="0">
                <a:solidFill>
                  <a:schemeClr val="tx1"/>
                </a:solidFill>
              </a:rPr>
              <a:t>applicant.</a:t>
            </a:r>
          </a:p>
          <a:p>
            <a:pPr marL="342900" lvl="1" indent="-342900">
              <a:buFont typeface="Arial" pitchFamily="34" charset="0"/>
              <a:buChar char="•"/>
            </a:pPr>
            <a:r>
              <a:rPr lang="en-US" sz="2400" b="1" dirty="0" smtClean="0">
                <a:solidFill>
                  <a:schemeClr val="tx1"/>
                </a:solidFill>
              </a:rPr>
              <a:t>You are there to teach them about your requirements.  </a:t>
            </a:r>
            <a:endParaRPr lang="en-US" sz="2400" b="1" dirty="0">
              <a:solidFill>
                <a:schemeClr val="tx1"/>
              </a:solidFill>
            </a:endParaRPr>
          </a:p>
          <a:p>
            <a:pPr marL="342900" lvl="1" indent="-342900">
              <a:buFont typeface="Arial" pitchFamily="34" charset="0"/>
              <a:buChar char="•"/>
            </a:pPr>
            <a:r>
              <a:rPr lang="en-US" sz="2400" b="1" dirty="0" smtClean="0">
                <a:solidFill>
                  <a:schemeClr val="tx1"/>
                </a:solidFill>
              </a:rPr>
              <a:t>Be patient!  This could be an applicant’s first permit in your jurisdiction or their first Permit ever.</a:t>
            </a:r>
          </a:p>
          <a:p>
            <a:pPr marL="342900" lvl="1" indent="-342900">
              <a:buFont typeface="Arial" pitchFamily="34" charset="0"/>
              <a:buChar char="•"/>
            </a:pPr>
            <a:r>
              <a:rPr lang="en-US" sz="2400" b="1" dirty="0" smtClean="0">
                <a:solidFill>
                  <a:schemeClr val="tx1"/>
                </a:solidFill>
              </a:rPr>
              <a:t>Keep Records of Everything! – Especially any special decisions you have made with applicant.  </a:t>
            </a:r>
          </a:p>
          <a:p>
            <a:pPr marL="0" lvl="1" indent="0">
              <a:buNone/>
            </a:pPr>
            <a:endParaRPr lang="en-US" sz="2400" dirty="0" smtClean="0"/>
          </a:p>
          <a:p>
            <a:pPr marL="342900" lvl="1" indent="-342900">
              <a:buFont typeface="Arial" pitchFamily="34" charset="0"/>
              <a:buChar char="•"/>
            </a:pPr>
            <a:endParaRPr lang="en-US" dirty="0" smtClean="0"/>
          </a:p>
        </p:txBody>
      </p:sp>
    </p:spTree>
    <p:extLst>
      <p:ext uri="{BB962C8B-B14F-4D97-AF65-F5344CB8AC3E}">
        <p14:creationId xmlns:p14="http://schemas.microsoft.com/office/powerpoint/2010/main" val="16469464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Applicant Expectations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b="1" dirty="0" smtClean="0">
                <a:solidFill>
                  <a:schemeClr val="tx1"/>
                </a:solidFill>
              </a:rPr>
              <a:t>Applicants want Permits immediately.</a:t>
            </a:r>
          </a:p>
          <a:p>
            <a:r>
              <a:rPr lang="en-US" b="1" dirty="0" smtClean="0">
                <a:solidFill>
                  <a:schemeClr val="tx1"/>
                </a:solidFill>
              </a:rPr>
              <a:t>Set realistic expectations for applicant.</a:t>
            </a:r>
          </a:p>
          <a:p>
            <a:r>
              <a:rPr lang="en-US" b="1" dirty="0" smtClean="0">
                <a:solidFill>
                  <a:schemeClr val="tx1"/>
                </a:solidFill>
              </a:rPr>
              <a:t>Set realistic expectations for yourself – some plans take days to review.</a:t>
            </a:r>
          </a:p>
          <a:p>
            <a:r>
              <a:rPr lang="en-US" b="1" dirty="0" smtClean="0">
                <a:solidFill>
                  <a:schemeClr val="tx1"/>
                </a:solidFill>
              </a:rPr>
              <a:t>Write these expectations clearly and in multiple places.</a:t>
            </a:r>
          </a:p>
          <a:p>
            <a:pPr lvl="1"/>
            <a:r>
              <a:rPr lang="en-US" b="1" dirty="0" smtClean="0">
                <a:solidFill>
                  <a:schemeClr val="tx1"/>
                </a:solidFill>
              </a:rPr>
              <a:t>Example, comments will be received 4 weeks after complete submittal.</a:t>
            </a:r>
          </a:p>
          <a:p>
            <a:pPr marL="342900" lvl="1" indent="-342900">
              <a:buFont typeface="Arial" pitchFamily="34" charset="0"/>
              <a:buChar char="•"/>
            </a:pPr>
            <a:r>
              <a:rPr lang="en-US" sz="2400" b="1" dirty="0">
                <a:solidFill>
                  <a:schemeClr val="tx1"/>
                </a:solidFill>
              </a:rPr>
              <a:t>Make sure all departments agree on these </a:t>
            </a:r>
            <a:r>
              <a:rPr lang="en-US" sz="2400" b="1" dirty="0" smtClean="0">
                <a:solidFill>
                  <a:schemeClr val="tx1"/>
                </a:solidFill>
              </a:rPr>
              <a:t>expectations.</a:t>
            </a:r>
          </a:p>
          <a:p>
            <a:pPr marL="342900" lvl="1" indent="-342900">
              <a:buFont typeface="Arial" pitchFamily="34" charset="0"/>
              <a:buChar char="•"/>
            </a:pPr>
            <a:r>
              <a:rPr lang="en-US" sz="2400" b="1" dirty="0" smtClean="0">
                <a:solidFill>
                  <a:schemeClr val="tx1"/>
                </a:solidFill>
              </a:rPr>
              <a:t>Provide as much information up-front to applicant so they are not surprised by requirements.  </a:t>
            </a:r>
            <a:endParaRPr lang="en-US" sz="2400" b="1" dirty="0">
              <a:solidFill>
                <a:schemeClr val="tx1"/>
              </a:solidFill>
            </a:endParaRPr>
          </a:p>
          <a:p>
            <a:pPr marL="742950" lvl="2" indent="-342900"/>
            <a:r>
              <a:rPr lang="en-US" sz="2400" b="1" dirty="0" smtClean="0">
                <a:solidFill>
                  <a:schemeClr val="tx1"/>
                </a:solidFill>
              </a:rPr>
              <a:t>Tip Sheets</a:t>
            </a:r>
          </a:p>
          <a:p>
            <a:pPr marL="742950" lvl="2" indent="-342900"/>
            <a:r>
              <a:rPr lang="en-US" sz="2400" b="1" dirty="0" smtClean="0">
                <a:solidFill>
                  <a:schemeClr val="tx1"/>
                </a:solidFill>
              </a:rPr>
              <a:t>Preapplication Meetings</a:t>
            </a:r>
          </a:p>
          <a:p>
            <a:pPr marL="342900" lvl="1" indent="-342900">
              <a:buFont typeface="Arial" pitchFamily="34" charset="0"/>
              <a:buChar char="•"/>
            </a:pPr>
            <a:r>
              <a:rPr lang="en-US" sz="2400" b="1" dirty="0">
                <a:solidFill>
                  <a:schemeClr val="tx1"/>
                </a:solidFill>
              </a:rPr>
              <a:t>Meetings to discuss comments can be very helpful to both </a:t>
            </a:r>
            <a:r>
              <a:rPr lang="en-US" sz="2400" b="1" dirty="0" smtClean="0">
                <a:solidFill>
                  <a:schemeClr val="tx1"/>
                </a:solidFill>
              </a:rPr>
              <a:t>parties. </a:t>
            </a:r>
            <a:endParaRPr lang="en-US" sz="2400" b="1" dirty="0">
              <a:solidFill>
                <a:schemeClr val="tx1"/>
              </a:solidFill>
            </a:endParaRPr>
          </a:p>
          <a:p>
            <a:pPr marL="742950" lvl="2" indent="-342900"/>
            <a:endParaRPr lang="en-US" sz="2400" dirty="0" smtClean="0"/>
          </a:p>
        </p:txBody>
      </p:sp>
    </p:spTree>
    <p:extLst>
      <p:ext uri="{BB962C8B-B14F-4D97-AF65-F5344CB8AC3E}">
        <p14:creationId xmlns:p14="http://schemas.microsoft.com/office/powerpoint/2010/main" val="25397037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sz="2400" dirty="0" smtClean="0"/>
              <a:t>Professional Engineers (no, they are not all that)</a:t>
            </a:r>
            <a:endParaRPr lang="en-US" sz="2400" dirty="0"/>
          </a:p>
        </p:txBody>
      </p:sp>
      <p:sp>
        <p:nvSpPr>
          <p:cNvPr id="3" name="Content Placeholder 2"/>
          <p:cNvSpPr>
            <a:spLocks noGrp="1"/>
          </p:cNvSpPr>
          <p:nvPr>
            <p:ph idx="1"/>
          </p:nvPr>
        </p:nvSpPr>
        <p:spPr>
          <a:xfrm>
            <a:off x="457200" y="533401"/>
            <a:ext cx="8229600" cy="5943599"/>
          </a:xfrm>
        </p:spPr>
        <p:txBody>
          <a:bodyPr>
            <a:normAutofit/>
          </a:bodyPr>
          <a:lstStyle/>
          <a:p>
            <a:r>
              <a:rPr lang="en-US" sz="2200" b="1" dirty="0" smtClean="0">
                <a:solidFill>
                  <a:schemeClr val="tx1"/>
                </a:solidFill>
              </a:rPr>
              <a:t>If a report or design is stamped by a P.E. is review still required?</a:t>
            </a:r>
          </a:p>
          <a:p>
            <a:endParaRPr lang="en-US" b="1" dirty="0" smtClean="0">
              <a:solidFill>
                <a:schemeClr val="tx1"/>
              </a:solidFill>
            </a:endParaRPr>
          </a:p>
          <a:p>
            <a:endParaRPr lang="en-US" b="1" dirty="0" smtClean="0">
              <a:solidFill>
                <a:schemeClr val="tx1"/>
              </a:solidFill>
            </a:endParaRPr>
          </a:p>
          <a:p>
            <a:pPr marL="0" indent="0">
              <a:buNone/>
            </a:pPr>
            <a:endParaRPr lang="en-US" b="1" dirty="0" smtClean="0">
              <a:solidFill>
                <a:schemeClr val="tx1"/>
              </a:solidFill>
            </a:endParaRPr>
          </a:p>
          <a:p>
            <a:r>
              <a:rPr lang="en-US" sz="2200" b="1" dirty="0" smtClean="0">
                <a:solidFill>
                  <a:schemeClr val="tx1"/>
                </a:solidFill>
              </a:rPr>
              <a:t>What if the reviewer is not a P.E.?  Can they question the design of a P.E.?</a:t>
            </a:r>
          </a:p>
          <a:p>
            <a:endParaRPr lang="en-US" b="1" dirty="0">
              <a:solidFill>
                <a:schemeClr val="tx1"/>
              </a:solidFill>
            </a:endParaRPr>
          </a:p>
          <a:p>
            <a:endParaRPr lang="en-US" b="1" dirty="0" smtClean="0">
              <a:solidFill>
                <a:schemeClr val="tx1"/>
              </a:solidFill>
            </a:endParaRPr>
          </a:p>
          <a:p>
            <a:r>
              <a:rPr lang="en-US" sz="2200" b="1" dirty="0" smtClean="0">
                <a:solidFill>
                  <a:schemeClr val="tx1"/>
                </a:solidFill>
              </a:rPr>
              <a:t>If a facility is stamped by a P.E. can the design criteria be  different than given in the Ecology SWMMWW?</a:t>
            </a:r>
          </a:p>
          <a:p>
            <a:endParaRPr lang="en-US" b="1" dirty="0">
              <a:solidFill>
                <a:schemeClr val="tx1"/>
              </a:solidFill>
            </a:endParaRPr>
          </a:p>
        </p:txBody>
      </p:sp>
      <p:sp>
        <p:nvSpPr>
          <p:cNvPr id="4" name="TextBox 3"/>
          <p:cNvSpPr txBox="1"/>
          <p:nvPr/>
        </p:nvSpPr>
        <p:spPr>
          <a:xfrm>
            <a:off x="174057" y="1219200"/>
            <a:ext cx="8686800" cy="1262077"/>
          </a:xfrm>
          <a:prstGeom prst="rect">
            <a:avLst/>
          </a:prstGeom>
          <a:noFill/>
        </p:spPr>
        <p:txBody>
          <a:bodyPr wrap="square" rtlCol="0">
            <a:spAutoFit/>
          </a:bodyPr>
          <a:lstStyle/>
          <a:p>
            <a:pPr marL="742950" lvl="1" indent="-285750">
              <a:lnSpc>
                <a:spcPct val="80000"/>
              </a:lnSpc>
              <a:spcBef>
                <a:spcPct val="20000"/>
              </a:spcBef>
              <a:buFont typeface="Courier New" pitchFamily="49" charset="0"/>
              <a:buChar char="o"/>
            </a:pPr>
            <a:r>
              <a:rPr lang="en-US" b="1" dirty="0">
                <a:latin typeface="+mj-lt"/>
              </a:rPr>
              <a:t>Yes!  It is your job as a plan review to ensure your jurisdictions standards and regulations are being following.</a:t>
            </a:r>
          </a:p>
          <a:p>
            <a:pPr marL="742950" lvl="1" indent="-285750">
              <a:lnSpc>
                <a:spcPct val="80000"/>
              </a:lnSpc>
              <a:spcBef>
                <a:spcPct val="20000"/>
              </a:spcBef>
              <a:buFont typeface="Courier New" pitchFamily="49" charset="0"/>
              <a:buChar char="o"/>
            </a:pPr>
            <a:r>
              <a:rPr lang="en-US" b="1" dirty="0">
                <a:latin typeface="+mj-lt"/>
              </a:rPr>
              <a:t>P.E.s work in many jurisdictions with varying rules and requirements.  Yes, they are geniuses but even a rocket scientist can’t be all knowing (and everyone makes mistakes!)</a:t>
            </a:r>
          </a:p>
        </p:txBody>
      </p:sp>
      <p:sp>
        <p:nvSpPr>
          <p:cNvPr id="5" name="TextBox 4"/>
          <p:cNvSpPr txBox="1"/>
          <p:nvPr/>
        </p:nvSpPr>
        <p:spPr>
          <a:xfrm>
            <a:off x="308810" y="3400621"/>
            <a:ext cx="8377989" cy="763479"/>
          </a:xfrm>
          <a:prstGeom prst="rect">
            <a:avLst/>
          </a:prstGeom>
          <a:noFill/>
        </p:spPr>
        <p:txBody>
          <a:bodyPr wrap="square" rtlCol="0">
            <a:spAutoFit/>
          </a:bodyPr>
          <a:lstStyle/>
          <a:p>
            <a:pPr marL="742950" lvl="1" indent="-285750">
              <a:lnSpc>
                <a:spcPct val="80000"/>
              </a:lnSpc>
              <a:spcBef>
                <a:spcPct val="20000"/>
              </a:spcBef>
              <a:buFont typeface="Courier New" pitchFamily="49" charset="0"/>
              <a:buChar char="o"/>
            </a:pPr>
            <a:r>
              <a:rPr lang="en-US" b="1" dirty="0">
                <a:latin typeface="+mj-lt"/>
              </a:rPr>
              <a:t>Yes, </a:t>
            </a:r>
            <a:r>
              <a:rPr lang="en-US" b="1" dirty="0" smtClean="0">
                <a:latin typeface="+mj-lt"/>
              </a:rPr>
              <a:t>their </a:t>
            </a:r>
            <a:r>
              <a:rPr lang="en-US" b="1" dirty="0">
                <a:latin typeface="+mj-lt"/>
              </a:rPr>
              <a:t>job is to ensure compliance with their jurisdictions standards, if these standards are not being following the P.E. must describe why</a:t>
            </a:r>
            <a:r>
              <a:rPr lang="en-US" b="1" dirty="0" smtClean="0">
                <a:latin typeface="+mj-lt"/>
              </a:rPr>
              <a:t>.  You are the expert for your jurisdiction standards.</a:t>
            </a:r>
            <a:endParaRPr lang="en-US" b="1" dirty="0">
              <a:latin typeface="+mj-lt"/>
            </a:endParaRPr>
          </a:p>
        </p:txBody>
      </p:sp>
      <p:sp>
        <p:nvSpPr>
          <p:cNvPr id="7" name="TextBox 6"/>
          <p:cNvSpPr txBox="1"/>
          <p:nvPr/>
        </p:nvSpPr>
        <p:spPr>
          <a:xfrm>
            <a:off x="152400" y="4991938"/>
            <a:ext cx="8686800" cy="1923604"/>
          </a:xfrm>
          <a:prstGeom prst="rect">
            <a:avLst/>
          </a:prstGeom>
          <a:noFill/>
        </p:spPr>
        <p:txBody>
          <a:bodyPr wrap="square" rtlCol="0">
            <a:spAutoFit/>
          </a:bodyPr>
          <a:lstStyle/>
          <a:p>
            <a:pPr marL="742950" lvl="1" indent="-285750">
              <a:lnSpc>
                <a:spcPct val="80000"/>
              </a:lnSpc>
              <a:spcBef>
                <a:spcPct val="20000"/>
              </a:spcBef>
              <a:buFont typeface="Courier New" pitchFamily="49" charset="0"/>
              <a:buChar char="o"/>
            </a:pPr>
            <a:r>
              <a:rPr lang="en-US" b="1" dirty="0">
                <a:latin typeface="+mj-lt"/>
              </a:rPr>
              <a:t>Design criteria related to facility function in SWMM is considered AKART and is not open to interpretation by project engineers.  If guidance in SWMM is not followed, this is the demonstrative approach.</a:t>
            </a:r>
          </a:p>
          <a:p>
            <a:pPr marL="742950" lvl="1" indent="-285750">
              <a:lnSpc>
                <a:spcPct val="80000"/>
              </a:lnSpc>
              <a:spcBef>
                <a:spcPct val="20000"/>
              </a:spcBef>
              <a:buFont typeface="Courier New" pitchFamily="49" charset="0"/>
              <a:buChar char="o"/>
            </a:pPr>
            <a:r>
              <a:rPr lang="en-US" b="1" dirty="0">
                <a:latin typeface="+mj-lt"/>
              </a:rPr>
              <a:t>Just because there is a P.E. stamp attached to SSP/plan set does not give engineers option to decide what AKART means.</a:t>
            </a:r>
          </a:p>
          <a:p>
            <a:pPr marL="742950" lvl="1" indent="-285750">
              <a:lnSpc>
                <a:spcPct val="80000"/>
              </a:lnSpc>
              <a:spcBef>
                <a:spcPct val="20000"/>
              </a:spcBef>
              <a:buFont typeface="Courier New" pitchFamily="49" charset="0"/>
              <a:buChar char="o"/>
            </a:pPr>
            <a:r>
              <a:rPr lang="en-US" b="1" dirty="0">
                <a:latin typeface="+mj-lt"/>
              </a:rPr>
              <a:t>SWMM does state some instances where professional judgment is allowed (read each BMP carefully).</a:t>
            </a:r>
          </a:p>
          <a:p>
            <a:pPr marL="742950" lvl="1" indent="-285750">
              <a:lnSpc>
                <a:spcPct val="80000"/>
              </a:lnSpc>
              <a:spcBef>
                <a:spcPct val="20000"/>
              </a:spcBef>
              <a:buFont typeface="Courier New" pitchFamily="49" charset="0"/>
              <a:buChar char="o"/>
            </a:pPr>
            <a:endParaRPr lang="en-US" sz="1100" b="1" dirty="0">
              <a:latin typeface="+mj-lt"/>
            </a:endParaRPr>
          </a:p>
        </p:txBody>
      </p:sp>
    </p:spTree>
    <p:extLst>
      <p:ext uri="{BB962C8B-B14F-4D97-AF65-F5344CB8AC3E}">
        <p14:creationId xmlns:p14="http://schemas.microsoft.com/office/powerpoint/2010/main" val="4168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QA Program!</a:t>
            </a:r>
            <a:endParaRPr lang="en-US" dirty="0"/>
          </a:p>
        </p:txBody>
      </p:sp>
      <p:sp>
        <p:nvSpPr>
          <p:cNvPr id="3" name="Content Placeholder 2"/>
          <p:cNvSpPr>
            <a:spLocks noGrp="1"/>
          </p:cNvSpPr>
          <p:nvPr>
            <p:ph idx="1"/>
          </p:nvPr>
        </p:nvSpPr>
        <p:spPr>
          <a:xfrm>
            <a:off x="457200" y="990600"/>
            <a:ext cx="8229600" cy="5135563"/>
          </a:xfrm>
        </p:spPr>
        <p:txBody>
          <a:bodyPr/>
          <a:lstStyle/>
          <a:p>
            <a:r>
              <a:rPr lang="en-US" b="1" dirty="0" smtClean="0">
                <a:solidFill>
                  <a:schemeClr val="tx1"/>
                </a:solidFill>
              </a:rPr>
              <a:t>Plan Review is Hard!</a:t>
            </a:r>
          </a:p>
          <a:p>
            <a:r>
              <a:rPr lang="en-US" b="1" dirty="0" smtClean="0">
                <a:solidFill>
                  <a:schemeClr val="tx1"/>
                </a:solidFill>
              </a:rPr>
              <a:t>Every project is different and unique.</a:t>
            </a:r>
          </a:p>
          <a:p>
            <a:r>
              <a:rPr lang="en-US" b="1" dirty="0" smtClean="0">
                <a:solidFill>
                  <a:schemeClr val="tx1"/>
                </a:solidFill>
              </a:rPr>
              <a:t>You will miss something!</a:t>
            </a:r>
          </a:p>
          <a:p>
            <a:r>
              <a:rPr lang="en-US" b="1" dirty="0" smtClean="0">
                <a:solidFill>
                  <a:schemeClr val="tx1"/>
                </a:solidFill>
              </a:rPr>
              <a:t>Have a coworker (if you have anyone else) look at your work every single time (if that is just not possible at least do this for larger, more complex projects).</a:t>
            </a:r>
          </a:p>
          <a:p>
            <a:pPr lvl="1"/>
            <a:r>
              <a:rPr lang="en-US" sz="2000" b="1" dirty="0">
                <a:solidFill>
                  <a:schemeClr val="tx1"/>
                </a:solidFill>
              </a:rPr>
              <a:t>Trust but verify</a:t>
            </a:r>
          </a:p>
          <a:p>
            <a:pPr lvl="1"/>
            <a:r>
              <a:rPr lang="en-US" sz="2000" b="1" dirty="0" smtClean="0">
                <a:solidFill>
                  <a:schemeClr val="tx1"/>
                </a:solidFill>
              </a:rPr>
              <a:t>Helps ensure consistent products.</a:t>
            </a:r>
          </a:p>
          <a:p>
            <a:pPr lvl="1"/>
            <a:r>
              <a:rPr lang="en-US" sz="2000" b="1" dirty="0" smtClean="0">
                <a:solidFill>
                  <a:schemeClr val="tx1"/>
                </a:solidFill>
              </a:rPr>
              <a:t>Again you will miss something – try not to miss the BIG things!!</a:t>
            </a:r>
          </a:p>
        </p:txBody>
      </p:sp>
    </p:spTree>
    <p:extLst>
      <p:ext uri="{BB962C8B-B14F-4D97-AF65-F5344CB8AC3E}">
        <p14:creationId xmlns:p14="http://schemas.microsoft.com/office/powerpoint/2010/main" val="13479721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Getting the Project Out…Redlining Versus Designing</a:t>
            </a:r>
            <a:endParaRPr lang="en-US" sz="4000" dirty="0"/>
          </a:p>
        </p:txBody>
      </p:sp>
      <p:sp>
        <p:nvSpPr>
          <p:cNvPr id="3" name="Content Placeholder 2"/>
          <p:cNvSpPr>
            <a:spLocks noGrp="1"/>
          </p:cNvSpPr>
          <p:nvPr>
            <p:ph idx="1"/>
          </p:nvPr>
        </p:nvSpPr>
        <p:spPr>
          <a:xfrm>
            <a:off x="457200" y="1600200"/>
            <a:ext cx="8229600" cy="4800600"/>
          </a:xfrm>
        </p:spPr>
        <p:txBody>
          <a:bodyPr/>
          <a:lstStyle/>
          <a:p>
            <a:r>
              <a:rPr lang="en-US" b="1" dirty="0" smtClean="0">
                <a:solidFill>
                  <a:schemeClr val="tx1"/>
                </a:solidFill>
              </a:rPr>
              <a:t>Very jurisdiction specific.</a:t>
            </a:r>
          </a:p>
          <a:p>
            <a:r>
              <a:rPr lang="en-US" b="1" dirty="0" smtClean="0">
                <a:solidFill>
                  <a:schemeClr val="tx1"/>
                </a:solidFill>
              </a:rPr>
              <a:t>Sometimes the project just needs to get out the door but there are still minor issues.</a:t>
            </a:r>
          </a:p>
          <a:p>
            <a:pPr lvl="1"/>
            <a:r>
              <a:rPr lang="en-US" b="1" dirty="0" smtClean="0">
                <a:solidFill>
                  <a:schemeClr val="tx1"/>
                </a:solidFill>
              </a:rPr>
              <a:t>Redline conditions/comments on the plan set.</a:t>
            </a:r>
          </a:p>
          <a:p>
            <a:pPr lvl="1"/>
            <a:r>
              <a:rPr lang="en-US" b="1" dirty="0" smtClean="0">
                <a:solidFill>
                  <a:schemeClr val="tx1"/>
                </a:solidFill>
              </a:rPr>
              <a:t>Redlines should be comments/conditions not design changes made by you…you are not the stamping engineer.</a:t>
            </a:r>
          </a:p>
          <a:p>
            <a:pPr lvl="1"/>
            <a:r>
              <a:rPr lang="en-US" b="1" dirty="0" smtClean="0">
                <a:solidFill>
                  <a:schemeClr val="tx1"/>
                </a:solidFill>
              </a:rPr>
              <a:t>There may be cases where the stamping engineer gives you permission to correct their plan set – note that you are making correction based on engineer recommendation on the plan set or in the project notes.  Get their approval in writing for each specific item (email is generally okay).</a:t>
            </a:r>
          </a:p>
          <a:p>
            <a:pPr lvl="1"/>
            <a:r>
              <a:rPr lang="en-US" b="1" dirty="0" smtClean="0">
                <a:solidFill>
                  <a:schemeClr val="tx1"/>
                </a:solidFill>
              </a:rPr>
              <a:t>Don’t redline major issues.</a:t>
            </a:r>
          </a:p>
          <a:p>
            <a:pPr lvl="1"/>
            <a:r>
              <a:rPr lang="en-US" b="1" dirty="0" smtClean="0">
                <a:solidFill>
                  <a:schemeClr val="tx1"/>
                </a:solidFill>
              </a:rPr>
              <a:t>Don’t correct calculations via redline.</a:t>
            </a:r>
          </a:p>
        </p:txBody>
      </p:sp>
    </p:spTree>
    <p:extLst>
      <p:ext uri="{BB962C8B-B14F-4D97-AF65-F5344CB8AC3E}">
        <p14:creationId xmlns:p14="http://schemas.microsoft.com/office/powerpoint/2010/main" val="6820430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Fudge, I missed something, now what…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Panic</a:t>
            </a:r>
          </a:p>
          <a:p>
            <a:r>
              <a:rPr lang="en-US" b="1" dirty="0" smtClean="0">
                <a:solidFill>
                  <a:schemeClr val="tx1"/>
                </a:solidFill>
              </a:rPr>
              <a:t>Cry</a:t>
            </a:r>
          </a:p>
          <a:p>
            <a:r>
              <a:rPr lang="en-US" b="1" dirty="0" smtClean="0">
                <a:solidFill>
                  <a:schemeClr val="tx1"/>
                </a:solidFill>
              </a:rPr>
              <a:t>Swear or…</a:t>
            </a:r>
          </a:p>
          <a:p>
            <a:r>
              <a:rPr lang="en-US" b="1" dirty="0" smtClean="0">
                <a:solidFill>
                  <a:schemeClr val="tx1"/>
                </a:solidFill>
              </a:rPr>
              <a:t>If it is a permit compliance item, you need to tell the applicant as soon as possible.</a:t>
            </a:r>
          </a:p>
          <a:p>
            <a:r>
              <a:rPr lang="en-US" b="1" dirty="0" smtClean="0">
                <a:solidFill>
                  <a:schemeClr val="tx1"/>
                </a:solidFill>
              </a:rPr>
              <a:t>Explain that a mistake was made and they must comply with requirements.</a:t>
            </a:r>
          </a:p>
          <a:p>
            <a:r>
              <a:rPr lang="en-US" b="1" dirty="0" smtClean="0">
                <a:solidFill>
                  <a:schemeClr val="tx1"/>
                </a:solidFill>
              </a:rPr>
              <a:t>Apologize</a:t>
            </a:r>
          </a:p>
          <a:p>
            <a:r>
              <a:rPr lang="en-US" b="1" dirty="0" smtClean="0">
                <a:solidFill>
                  <a:schemeClr val="tx1"/>
                </a:solidFill>
              </a:rPr>
              <a:t>Move on, you likely won’t miss that item again.</a:t>
            </a:r>
            <a:endParaRPr lang="en-US" b="1" dirty="0">
              <a:solidFill>
                <a:schemeClr val="tx1"/>
              </a:solidFill>
            </a:endParaRPr>
          </a:p>
        </p:txBody>
      </p:sp>
    </p:spTree>
    <p:extLst>
      <p:ext uri="{BB962C8B-B14F-4D97-AF65-F5344CB8AC3E}">
        <p14:creationId xmlns:p14="http://schemas.microsoft.com/office/powerpoint/2010/main" val="2853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What makes a good plan reviewer?</a:t>
            </a:r>
            <a:endParaRPr lang="en-US" sz="3600" dirty="0"/>
          </a:p>
        </p:txBody>
      </p:sp>
      <p:sp>
        <p:nvSpPr>
          <p:cNvPr id="3" name="Content Placeholder 2"/>
          <p:cNvSpPr>
            <a:spLocks noGrp="1"/>
          </p:cNvSpPr>
          <p:nvPr>
            <p:ph idx="1"/>
          </p:nvPr>
        </p:nvSpPr>
        <p:spPr>
          <a:xfrm>
            <a:off x="457200" y="990600"/>
            <a:ext cx="8229600" cy="5410200"/>
          </a:xfrm>
        </p:spPr>
        <p:txBody>
          <a:bodyPr>
            <a:normAutofit fontScale="92500" lnSpcReduction="10000"/>
          </a:bodyPr>
          <a:lstStyle/>
          <a:p>
            <a:r>
              <a:rPr lang="en-US" b="1" dirty="0">
                <a:solidFill>
                  <a:schemeClr val="tx1"/>
                </a:solidFill>
              </a:rPr>
              <a:t>Does not need to be a Professional </a:t>
            </a:r>
            <a:r>
              <a:rPr lang="en-US" b="1" dirty="0" smtClean="0">
                <a:solidFill>
                  <a:schemeClr val="tx1"/>
                </a:solidFill>
              </a:rPr>
              <a:t>Engineer</a:t>
            </a:r>
          </a:p>
          <a:p>
            <a:r>
              <a:rPr lang="en-US" b="1" dirty="0" smtClean="0">
                <a:solidFill>
                  <a:schemeClr val="tx1"/>
                </a:solidFill>
              </a:rPr>
              <a:t>Attention to detail and ability to see the big picture</a:t>
            </a:r>
          </a:p>
          <a:p>
            <a:r>
              <a:rPr lang="en-US" b="1" dirty="0" smtClean="0">
                <a:solidFill>
                  <a:schemeClr val="tx1"/>
                </a:solidFill>
              </a:rPr>
              <a:t>Critical thinker</a:t>
            </a:r>
          </a:p>
          <a:p>
            <a:r>
              <a:rPr lang="en-US" b="1" dirty="0" smtClean="0">
                <a:solidFill>
                  <a:schemeClr val="tx1"/>
                </a:solidFill>
              </a:rPr>
              <a:t>Knowledge of the requirements and regulations</a:t>
            </a:r>
          </a:p>
          <a:p>
            <a:r>
              <a:rPr lang="en-US" b="1" dirty="0" smtClean="0">
                <a:solidFill>
                  <a:schemeClr val="tx1"/>
                </a:solidFill>
              </a:rPr>
              <a:t>Ability and wisdom to check the Permit/SWMMWW every time</a:t>
            </a:r>
          </a:p>
          <a:p>
            <a:r>
              <a:rPr lang="en-US" b="1" dirty="0" smtClean="0">
                <a:solidFill>
                  <a:schemeClr val="tx1"/>
                </a:solidFill>
              </a:rPr>
              <a:t>An understanding of Permit types and project types</a:t>
            </a:r>
          </a:p>
          <a:p>
            <a:r>
              <a:rPr lang="en-US" b="1" dirty="0" smtClean="0">
                <a:solidFill>
                  <a:schemeClr val="tx1"/>
                </a:solidFill>
              </a:rPr>
              <a:t>Proficient at research</a:t>
            </a:r>
          </a:p>
          <a:p>
            <a:r>
              <a:rPr lang="en-US" b="1" dirty="0" smtClean="0">
                <a:solidFill>
                  <a:schemeClr val="tx1"/>
                </a:solidFill>
              </a:rPr>
              <a:t>Patience and willingness to help others</a:t>
            </a:r>
          </a:p>
          <a:p>
            <a:r>
              <a:rPr lang="en-US" b="1" dirty="0" smtClean="0">
                <a:solidFill>
                  <a:schemeClr val="tx1"/>
                </a:solidFill>
              </a:rPr>
              <a:t>Ability to take criticism</a:t>
            </a:r>
          </a:p>
          <a:p>
            <a:r>
              <a:rPr lang="en-US" b="1" dirty="0" smtClean="0">
                <a:solidFill>
                  <a:schemeClr val="tx1"/>
                </a:solidFill>
              </a:rPr>
              <a:t>Ability to manage time and juggle many projects at once</a:t>
            </a:r>
          </a:p>
          <a:p>
            <a:r>
              <a:rPr lang="en-US" b="1" dirty="0" smtClean="0">
                <a:solidFill>
                  <a:schemeClr val="tx1"/>
                </a:solidFill>
              </a:rPr>
              <a:t>Ability to explain technical concepts in a concise, simple manner – plan review staff guide applicant’s through their jurisdictions processes which are complex</a:t>
            </a:r>
          </a:p>
          <a:p>
            <a:r>
              <a:rPr lang="en-US" b="1" dirty="0" smtClean="0">
                <a:solidFill>
                  <a:schemeClr val="tx1"/>
                </a:solidFill>
              </a:rPr>
              <a:t>Knowing how to get to “YES”</a:t>
            </a:r>
            <a:endParaRPr lang="en-US" b="1" dirty="0">
              <a:solidFill>
                <a:schemeClr val="tx1"/>
              </a:solidFill>
            </a:endParaRPr>
          </a:p>
        </p:txBody>
      </p:sp>
    </p:spTree>
    <p:extLst>
      <p:ext uri="{BB962C8B-B14F-4D97-AF65-F5344CB8AC3E}">
        <p14:creationId xmlns:p14="http://schemas.microsoft.com/office/powerpoint/2010/main" val="26830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How? Regulations!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b="1" dirty="0" smtClean="0">
                <a:solidFill>
                  <a:schemeClr val="tx1"/>
                </a:solidFill>
              </a:rPr>
              <a:t>The Presumptive Approach</a:t>
            </a:r>
          </a:p>
          <a:p>
            <a:pPr lvl="1"/>
            <a:r>
              <a:rPr lang="en-US" b="1" dirty="0" smtClean="0">
                <a:solidFill>
                  <a:schemeClr val="tx1"/>
                </a:solidFill>
              </a:rPr>
              <a:t>Ecology’s </a:t>
            </a:r>
            <a:r>
              <a:rPr lang="en-US" b="1" dirty="0">
                <a:solidFill>
                  <a:schemeClr val="tx1"/>
                </a:solidFill>
              </a:rPr>
              <a:t>SWMMWW is presumed to provide AKART when the proper BMPs are sized per the </a:t>
            </a:r>
            <a:r>
              <a:rPr lang="en-US" b="1" dirty="0" smtClean="0">
                <a:solidFill>
                  <a:schemeClr val="tx1"/>
                </a:solidFill>
              </a:rPr>
              <a:t>SWMMWW</a:t>
            </a:r>
            <a:r>
              <a:rPr lang="en-US" b="1" dirty="0">
                <a:solidFill>
                  <a:schemeClr val="tx1"/>
                </a:solidFill>
              </a:rPr>
              <a:t> </a:t>
            </a:r>
            <a:r>
              <a:rPr lang="en-US" b="1" dirty="0" smtClean="0">
                <a:solidFill>
                  <a:schemeClr val="tx1"/>
                </a:solidFill>
              </a:rPr>
              <a:t>because </a:t>
            </a:r>
            <a:r>
              <a:rPr lang="en-US" b="1" dirty="0">
                <a:solidFill>
                  <a:schemeClr val="tx1"/>
                </a:solidFill>
              </a:rPr>
              <a:t>the BMPs have been evaluated based on the design </a:t>
            </a:r>
            <a:r>
              <a:rPr lang="en-US" b="1" dirty="0" smtClean="0">
                <a:solidFill>
                  <a:schemeClr val="tx1"/>
                </a:solidFill>
              </a:rPr>
              <a:t>criteria.</a:t>
            </a:r>
          </a:p>
          <a:p>
            <a:pPr lvl="1"/>
            <a:r>
              <a:rPr lang="en-US" b="1" dirty="0" smtClean="0">
                <a:solidFill>
                  <a:schemeClr val="tx1"/>
                </a:solidFill>
              </a:rPr>
              <a:t>Equivalent stormwater management manuals are presumed to provide AKART. </a:t>
            </a:r>
          </a:p>
          <a:p>
            <a:pPr lvl="1"/>
            <a:endParaRPr lang="en-US" b="1" dirty="0">
              <a:solidFill>
                <a:schemeClr val="tx1"/>
              </a:solidFill>
            </a:endParaRPr>
          </a:p>
          <a:p>
            <a:r>
              <a:rPr lang="en-US" b="1" dirty="0">
                <a:solidFill>
                  <a:schemeClr val="tx1"/>
                </a:solidFill>
              </a:rPr>
              <a:t>The Demonstrative Approach</a:t>
            </a:r>
          </a:p>
          <a:p>
            <a:pPr lvl="1"/>
            <a:r>
              <a:rPr lang="en-US" b="1" dirty="0">
                <a:solidFill>
                  <a:schemeClr val="tx1"/>
                </a:solidFill>
              </a:rPr>
              <a:t>Project proponents who choose not to follow the design criteria for BMPs in the SWMM are not following the presumptive approach and must demonstrate that their project will not adversely impact water quality by collecting and providing supporting data to show that the alternative approach is protective of water quality and satisfies state and federal laws</a:t>
            </a:r>
          </a:p>
          <a:p>
            <a:pPr lvl="2"/>
            <a:r>
              <a:rPr lang="en-US" b="1" dirty="0">
                <a:solidFill>
                  <a:schemeClr val="tx1"/>
                </a:solidFill>
              </a:rPr>
              <a:t>Will likely require sampling of BMP or approach</a:t>
            </a:r>
            <a:r>
              <a:rPr lang="en-US" b="1" dirty="0" smtClean="0">
                <a:solidFill>
                  <a:schemeClr val="tx1"/>
                </a:solidFill>
              </a:rPr>
              <a:t>.</a:t>
            </a:r>
          </a:p>
          <a:p>
            <a:pPr marL="914400" lvl="2" indent="0">
              <a:buNone/>
            </a:pPr>
            <a:endParaRPr lang="en-US" b="1" dirty="0">
              <a:solidFill>
                <a:schemeClr val="tx1"/>
              </a:solidFill>
            </a:endParaRPr>
          </a:p>
          <a:p>
            <a:pPr marL="914400" lvl="2" indent="0">
              <a:buNone/>
            </a:pPr>
            <a:endParaRPr lang="en-US" b="1" dirty="0">
              <a:solidFill>
                <a:schemeClr val="tx1"/>
              </a:solidFill>
            </a:endParaRPr>
          </a:p>
          <a:p>
            <a:endParaRPr lang="en-US" dirty="0"/>
          </a:p>
        </p:txBody>
      </p:sp>
    </p:spTree>
    <p:extLst>
      <p:ext uri="{BB962C8B-B14F-4D97-AF65-F5344CB8AC3E}">
        <p14:creationId xmlns:p14="http://schemas.microsoft.com/office/powerpoint/2010/main" val="39432844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400" b="1" dirty="0" smtClean="0"/>
              <a:t>Example #1 – Residential Lot</a:t>
            </a:r>
            <a:endParaRPr lang="en-US" sz="4400" b="1" dirty="0"/>
          </a:p>
        </p:txBody>
      </p:sp>
      <p:sp>
        <p:nvSpPr>
          <p:cNvPr id="3" name="Text Placeholder 2"/>
          <p:cNvSpPr>
            <a:spLocks noGrp="1"/>
          </p:cNvSpPr>
          <p:nvPr>
            <p:ph type="body" idx="1"/>
          </p:nvPr>
        </p:nvSpPr>
        <p:spPr>
          <a:xfrm>
            <a:off x="457200" y="1143000"/>
            <a:ext cx="4040188" cy="457200"/>
          </a:xfrm>
        </p:spPr>
        <p:txBody>
          <a:bodyPr/>
          <a:lstStyle/>
          <a:p>
            <a:r>
              <a:rPr lang="en-US" dirty="0" smtClean="0"/>
              <a:t>Existing</a:t>
            </a:r>
            <a:endParaRPr lang="en-US" dirty="0"/>
          </a:p>
        </p:txBody>
      </p:sp>
      <p:sp>
        <p:nvSpPr>
          <p:cNvPr id="4" name="Text Placeholder 3"/>
          <p:cNvSpPr>
            <a:spLocks noGrp="1"/>
          </p:cNvSpPr>
          <p:nvPr>
            <p:ph type="body" sz="half" idx="3"/>
          </p:nvPr>
        </p:nvSpPr>
        <p:spPr>
          <a:xfrm>
            <a:off x="4648200" y="1143000"/>
            <a:ext cx="4041775" cy="457200"/>
          </a:xfrm>
        </p:spPr>
        <p:txBody>
          <a:bodyPr/>
          <a:lstStyle/>
          <a:p>
            <a:r>
              <a:rPr lang="en-US" dirty="0" smtClean="0"/>
              <a:t>Proposed</a:t>
            </a:r>
            <a:endParaRPr lang="en-US" dirty="0"/>
          </a:p>
        </p:txBody>
      </p:sp>
      <p:sp>
        <p:nvSpPr>
          <p:cNvPr id="5" name="Content Placeholder 4"/>
          <p:cNvSpPr>
            <a:spLocks noGrp="1"/>
          </p:cNvSpPr>
          <p:nvPr>
            <p:ph sz="quarter" idx="2"/>
          </p:nvPr>
        </p:nvSpPr>
        <p:spPr>
          <a:xfrm>
            <a:off x="457200" y="1752600"/>
            <a:ext cx="4038600" cy="4038600"/>
          </a:xfrm>
        </p:spPr>
        <p:txBody>
          <a:bodyPr/>
          <a:lstStyle/>
          <a:p>
            <a:r>
              <a:rPr lang="en-US" b="1" dirty="0" smtClean="0">
                <a:solidFill>
                  <a:schemeClr val="tx1"/>
                </a:solidFill>
              </a:rPr>
              <a:t>6,000 Square Foot Lot</a:t>
            </a:r>
          </a:p>
          <a:p>
            <a:r>
              <a:rPr lang="en-US" b="1" dirty="0" smtClean="0">
                <a:solidFill>
                  <a:schemeClr val="tx1"/>
                </a:solidFill>
              </a:rPr>
              <a:t>100% Vegetation Cover</a:t>
            </a:r>
          </a:p>
          <a:p>
            <a:r>
              <a:rPr lang="en-US" b="1" dirty="0" smtClean="0">
                <a:solidFill>
                  <a:schemeClr val="tx1"/>
                </a:solidFill>
              </a:rPr>
              <a:t>Thea Foss Waterway</a:t>
            </a:r>
          </a:p>
        </p:txBody>
      </p:sp>
      <p:sp>
        <p:nvSpPr>
          <p:cNvPr id="6" name="Content Placeholder 5"/>
          <p:cNvSpPr>
            <a:spLocks noGrp="1"/>
          </p:cNvSpPr>
          <p:nvPr>
            <p:ph sz="quarter" idx="4"/>
          </p:nvPr>
        </p:nvSpPr>
        <p:spPr>
          <a:xfrm>
            <a:off x="4648200" y="1676400"/>
            <a:ext cx="4038600" cy="4038600"/>
          </a:xfrm>
        </p:spPr>
        <p:txBody>
          <a:bodyPr>
            <a:normAutofit lnSpcReduction="10000"/>
          </a:bodyPr>
          <a:lstStyle/>
          <a:p>
            <a:r>
              <a:rPr lang="en-US" b="1" dirty="0" smtClean="0">
                <a:solidFill>
                  <a:schemeClr val="tx1"/>
                </a:solidFill>
              </a:rPr>
              <a:t>1500 Square House (Roof Footprint Area)</a:t>
            </a:r>
          </a:p>
          <a:p>
            <a:r>
              <a:rPr lang="en-US" b="1" dirty="0" smtClean="0">
                <a:solidFill>
                  <a:schemeClr val="tx1"/>
                </a:solidFill>
              </a:rPr>
              <a:t>200 Square Foot Driveway</a:t>
            </a:r>
          </a:p>
          <a:p>
            <a:r>
              <a:rPr lang="en-US" b="1" dirty="0" smtClean="0">
                <a:solidFill>
                  <a:schemeClr val="tx1"/>
                </a:solidFill>
              </a:rPr>
              <a:t>80 Square Foot Patio</a:t>
            </a:r>
          </a:p>
          <a:p>
            <a:r>
              <a:rPr lang="en-US" b="1" dirty="0" smtClean="0">
                <a:solidFill>
                  <a:schemeClr val="tx1"/>
                </a:solidFill>
              </a:rPr>
              <a:t>40 Square Foot Walkway</a:t>
            </a:r>
          </a:p>
          <a:p>
            <a:r>
              <a:rPr lang="en-US" b="1" dirty="0" smtClean="0">
                <a:solidFill>
                  <a:schemeClr val="tx1"/>
                </a:solidFill>
              </a:rPr>
              <a:t>No offsite improvements – no sidewalks necessary, no street paving needed.</a:t>
            </a:r>
          </a:p>
        </p:txBody>
      </p:sp>
      <p:sp>
        <p:nvSpPr>
          <p:cNvPr id="7" name="TextBox 6"/>
          <p:cNvSpPr txBox="1"/>
          <p:nvPr/>
        </p:nvSpPr>
        <p:spPr>
          <a:xfrm>
            <a:off x="533400" y="5410200"/>
            <a:ext cx="8153400" cy="1015663"/>
          </a:xfrm>
          <a:prstGeom prst="rect">
            <a:avLst/>
          </a:prstGeom>
          <a:noFill/>
        </p:spPr>
        <p:txBody>
          <a:bodyPr wrap="square" rtlCol="0">
            <a:spAutoFit/>
          </a:bodyPr>
          <a:lstStyle/>
          <a:p>
            <a:r>
              <a:rPr lang="en-US" sz="2000" b="1" dirty="0" smtClean="0"/>
              <a:t>Project creates less than 2,000 square feet of new hard surface and disturbs less than 7,000 square feet.  MR #2 applies to every project.  No submittal required.</a:t>
            </a:r>
            <a:endParaRPr lang="en-US" sz="2000" b="1" dirty="0"/>
          </a:p>
        </p:txBody>
      </p:sp>
    </p:spTree>
    <p:extLst>
      <p:ext uri="{BB962C8B-B14F-4D97-AF65-F5344CB8AC3E}">
        <p14:creationId xmlns:p14="http://schemas.microsoft.com/office/powerpoint/2010/main" val="4980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400" b="1" dirty="0" smtClean="0"/>
              <a:t>Example #2 – Residential Lot</a:t>
            </a:r>
            <a:endParaRPr lang="en-US" sz="4400" b="1" dirty="0"/>
          </a:p>
        </p:txBody>
      </p:sp>
      <p:sp>
        <p:nvSpPr>
          <p:cNvPr id="3" name="Text Placeholder 2"/>
          <p:cNvSpPr>
            <a:spLocks noGrp="1"/>
          </p:cNvSpPr>
          <p:nvPr>
            <p:ph type="body" idx="1"/>
          </p:nvPr>
        </p:nvSpPr>
        <p:spPr>
          <a:xfrm>
            <a:off x="457200" y="1143000"/>
            <a:ext cx="4040188" cy="685800"/>
          </a:xfrm>
        </p:spPr>
        <p:txBody>
          <a:bodyPr/>
          <a:lstStyle/>
          <a:p>
            <a:r>
              <a:rPr lang="en-US" dirty="0" smtClean="0"/>
              <a:t>Existing</a:t>
            </a:r>
            <a:endParaRPr lang="en-US" dirty="0"/>
          </a:p>
        </p:txBody>
      </p:sp>
      <p:sp>
        <p:nvSpPr>
          <p:cNvPr id="4" name="Text Placeholder 3"/>
          <p:cNvSpPr>
            <a:spLocks noGrp="1"/>
          </p:cNvSpPr>
          <p:nvPr>
            <p:ph type="body" sz="half" idx="3"/>
          </p:nvPr>
        </p:nvSpPr>
        <p:spPr>
          <a:xfrm>
            <a:off x="4648200" y="1143000"/>
            <a:ext cx="4041775" cy="685800"/>
          </a:xfrm>
        </p:spPr>
        <p:txBody>
          <a:bodyPr/>
          <a:lstStyle/>
          <a:p>
            <a:r>
              <a:rPr lang="en-US" dirty="0" smtClean="0"/>
              <a:t>Proposed</a:t>
            </a:r>
            <a:endParaRPr lang="en-US" dirty="0"/>
          </a:p>
        </p:txBody>
      </p:sp>
      <p:sp>
        <p:nvSpPr>
          <p:cNvPr id="5" name="Content Placeholder 4"/>
          <p:cNvSpPr>
            <a:spLocks noGrp="1"/>
          </p:cNvSpPr>
          <p:nvPr>
            <p:ph sz="quarter" idx="2"/>
          </p:nvPr>
        </p:nvSpPr>
        <p:spPr>
          <a:xfrm>
            <a:off x="457200" y="1905000"/>
            <a:ext cx="4038600" cy="4038600"/>
          </a:xfrm>
        </p:spPr>
        <p:txBody>
          <a:bodyPr/>
          <a:lstStyle/>
          <a:p>
            <a:r>
              <a:rPr lang="en-US" b="1" dirty="0" smtClean="0">
                <a:solidFill>
                  <a:schemeClr val="tx1"/>
                </a:solidFill>
              </a:rPr>
              <a:t>7,500 Square Foot Lot</a:t>
            </a:r>
          </a:p>
          <a:p>
            <a:r>
              <a:rPr lang="en-US" b="1" dirty="0" smtClean="0">
                <a:solidFill>
                  <a:schemeClr val="tx1"/>
                </a:solidFill>
              </a:rPr>
              <a:t>100% Vegetation Cover</a:t>
            </a:r>
          </a:p>
          <a:p>
            <a:r>
              <a:rPr lang="en-US" b="1" dirty="0" smtClean="0">
                <a:solidFill>
                  <a:schemeClr val="tx1"/>
                </a:solidFill>
              </a:rPr>
              <a:t>Thea Foss Waterway – Salt Waterbody – discharge is considered to be flow control exempt.</a:t>
            </a:r>
          </a:p>
        </p:txBody>
      </p:sp>
      <p:sp>
        <p:nvSpPr>
          <p:cNvPr id="6" name="Content Placeholder 5"/>
          <p:cNvSpPr>
            <a:spLocks noGrp="1"/>
          </p:cNvSpPr>
          <p:nvPr>
            <p:ph sz="quarter" idx="4"/>
          </p:nvPr>
        </p:nvSpPr>
        <p:spPr>
          <a:xfrm>
            <a:off x="4648200" y="1905000"/>
            <a:ext cx="4038600" cy="4038600"/>
          </a:xfrm>
        </p:spPr>
        <p:txBody>
          <a:bodyPr>
            <a:normAutofit fontScale="92500"/>
          </a:bodyPr>
          <a:lstStyle/>
          <a:p>
            <a:r>
              <a:rPr lang="en-US" b="1" dirty="0" smtClean="0">
                <a:solidFill>
                  <a:schemeClr val="tx1"/>
                </a:solidFill>
              </a:rPr>
              <a:t>1500 Square House (Roof Footprint Area)</a:t>
            </a:r>
          </a:p>
          <a:p>
            <a:r>
              <a:rPr lang="en-US" b="1" dirty="0" smtClean="0">
                <a:solidFill>
                  <a:schemeClr val="tx1"/>
                </a:solidFill>
              </a:rPr>
              <a:t>200 Square Foot Driveway</a:t>
            </a:r>
          </a:p>
          <a:p>
            <a:r>
              <a:rPr lang="en-US" b="1" dirty="0" smtClean="0">
                <a:solidFill>
                  <a:schemeClr val="tx1"/>
                </a:solidFill>
              </a:rPr>
              <a:t>80 Square Foot Patio</a:t>
            </a:r>
          </a:p>
          <a:p>
            <a:r>
              <a:rPr lang="en-US" b="1" dirty="0" smtClean="0">
                <a:solidFill>
                  <a:schemeClr val="tx1"/>
                </a:solidFill>
              </a:rPr>
              <a:t>40 Square Foot Walkway</a:t>
            </a:r>
          </a:p>
          <a:p>
            <a:r>
              <a:rPr lang="en-US" b="1" dirty="0" smtClean="0">
                <a:solidFill>
                  <a:schemeClr val="tx1"/>
                </a:solidFill>
              </a:rPr>
              <a:t>No offsite improvements – no sidewalks necessary, no street paving needed.</a:t>
            </a:r>
          </a:p>
          <a:p>
            <a:r>
              <a:rPr lang="en-US" b="1" dirty="0" smtClean="0">
                <a:solidFill>
                  <a:schemeClr val="tx1"/>
                </a:solidFill>
              </a:rPr>
              <a:t>Complete strip and rebuild of property.</a:t>
            </a:r>
          </a:p>
        </p:txBody>
      </p:sp>
    </p:spTree>
    <p:extLst>
      <p:ext uri="{BB962C8B-B14F-4D97-AF65-F5344CB8AC3E}">
        <p14:creationId xmlns:p14="http://schemas.microsoft.com/office/powerpoint/2010/main" val="28097216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b="1" dirty="0" smtClean="0"/>
              <a:t>Example 2 – Residential Lot</a:t>
            </a:r>
            <a:endParaRPr lang="en-US" sz="4400" b="1" dirty="0"/>
          </a:p>
        </p:txBody>
      </p:sp>
      <p:sp>
        <p:nvSpPr>
          <p:cNvPr id="3" name="Content Placeholder 2"/>
          <p:cNvSpPr>
            <a:spLocks noGrp="1"/>
          </p:cNvSpPr>
          <p:nvPr>
            <p:ph sz="quarter" idx="1"/>
          </p:nvPr>
        </p:nvSpPr>
        <p:spPr>
          <a:xfrm>
            <a:off x="457200" y="1371600"/>
            <a:ext cx="8229600" cy="4754563"/>
          </a:xfrm>
        </p:spPr>
        <p:txBody>
          <a:bodyPr>
            <a:normAutofit lnSpcReduction="10000"/>
          </a:bodyPr>
          <a:lstStyle/>
          <a:p>
            <a:r>
              <a:rPr lang="en-US" b="1" dirty="0">
                <a:solidFill>
                  <a:schemeClr val="tx1"/>
                </a:solidFill>
              </a:rPr>
              <a:t>Project creates less than 2,000 square feet of new hard surface but disturbs more than 7,000 square feet.  MR #1-#5 apply to project</a:t>
            </a:r>
            <a:r>
              <a:rPr lang="en-US" b="1" dirty="0" smtClean="0">
                <a:solidFill>
                  <a:schemeClr val="tx1"/>
                </a:solidFill>
              </a:rPr>
              <a:t>.</a:t>
            </a:r>
          </a:p>
          <a:p>
            <a:pPr lvl="1"/>
            <a:r>
              <a:rPr lang="en-US" b="1" dirty="0" smtClean="0">
                <a:solidFill>
                  <a:schemeClr val="tx1"/>
                </a:solidFill>
              </a:rPr>
              <a:t>Short Form SSP and Short Form SWPPP can be used.</a:t>
            </a:r>
          </a:p>
          <a:p>
            <a:r>
              <a:rPr lang="en-US" b="1" dirty="0" smtClean="0">
                <a:solidFill>
                  <a:schemeClr val="tx1"/>
                </a:solidFill>
              </a:rPr>
              <a:t>MR#5: </a:t>
            </a:r>
            <a:r>
              <a:rPr lang="en-US" b="1" dirty="0">
                <a:solidFill>
                  <a:schemeClr val="tx1"/>
                </a:solidFill>
              </a:rPr>
              <a:t>E</a:t>
            </a:r>
            <a:r>
              <a:rPr lang="en-US" b="1" dirty="0" smtClean="0">
                <a:solidFill>
                  <a:schemeClr val="tx1"/>
                </a:solidFill>
              </a:rPr>
              <a:t>mploy </a:t>
            </a:r>
            <a:r>
              <a:rPr lang="en-US" b="1" dirty="0">
                <a:solidFill>
                  <a:schemeClr val="tx1"/>
                </a:solidFill>
              </a:rPr>
              <a:t>the following BMPs as feasible:</a:t>
            </a:r>
          </a:p>
          <a:p>
            <a:pPr lvl="1"/>
            <a:r>
              <a:rPr lang="en-US" sz="1700" b="1" dirty="0" smtClean="0">
                <a:solidFill>
                  <a:schemeClr val="tx1"/>
                </a:solidFill>
              </a:rPr>
              <a:t>List #3 (below) or LID Performance Standard</a:t>
            </a:r>
          </a:p>
          <a:p>
            <a:pPr lvl="1"/>
            <a:r>
              <a:rPr lang="en-US" b="1" dirty="0">
                <a:solidFill>
                  <a:schemeClr val="tx1"/>
                </a:solidFill>
              </a:rPr>
              <a:t>Surface Type: Lawn/Landscaped Areas</a:t>
            </a:r>
          </a:p>
          <a:p>
            <a:pPr lvl="2"/>
            <a:r>
              <a:rPr lang="en-US" b="1" dirty="0">
                <a:solidFill>
                  <a:schemeClr val="tx1"/>
                </a:solidFill>
              </a:rPr>
              <a:t>BMP T5.13: Post Construction Soil Quality and Depth</a:t>
            </a:r>
          </a:p>
          <a:p>
            <a:pPr lvl="1"/>
            <a:r>
              <a:rPr lang="en-US" b="1" dirty="0">
                <a:solidFill>
                  <a:schemeClr val="tx1"/>
                </a:solidFill>
              </a:rPr>
              <a:t>Surface Type: Roofs:</a:t>
            </a:r>
          </a:p>
          <a:p>
            <a:pPr marL="1257300" lvl="2" indent="-342900">
              <a:buFont typeface="+mj-lt"/>
              <a:buAutoNum type="arabicPeriod"/>
            </a:pPr>
            <a:r>
              <a:rPr lang="en-US" b="1" dirty="0">
                <a:solidFill>
                  <a:schemeClr val="tx1"/>
                </a:solidFill>
              </a:rPr>
              <a:t>BMP T5.10 A: Downspout Full Infiltration</a:t>
            </a:r>
          </a:p>
          <a:p>
            <a:pPr marL="1257300" lvl="2" indent="-342900">
              <a:buFont typeface="+mj-lt"/>
              <a:buAutoNum type="arabicPeriod"/>
            </a:pPr>
            <a:r>
              <a:rPr lang="en-US" b="1" dirty="0">
                <a:solidFill>
                  <a:schemeClr val="tx1"/>
                </a:solidFill>
              </a:rPr>
              <a:t>BMP T5.10B: Downspout Dispersion System</a:t>
            </a:r>
          </a:p>
          <a:p>
            <a:pPr marL="1257300" lvl="2" indent="-342900">
              <a:buFont typeface="+mj-lt"/>
              <a:buAutoNum type="arabicPeriod"/>
            </a:pPr>
            <a:r>
              <a:rPr lang="en-US" b="1" dirty="0">
                <a:solidFill>
                  <a:schemeClr val="tx1"/>
                </a:solidFill>
              </a:rPr>
              <a:t>BMP T5.10C: Perforated Stub-Out Connections</a:t>
            </a:r>
          </a:p>
          <a:p>
            <a:pPr lvl="1"/>
            <a:r>
              <a:rPr lang="en-US" b="1" dirty="0">
                <a:solidFill>
                  <a:schemeClr val="tx1"/>
                </a:solidFill>
              </a:rPr>
              <a:t>Surface Type: Other Hard Surfaces (Driveways, Sidewalks, Walkways, Patios, Etc.)</a:t>
            </a:r>
          </a:p>
          <a:p>
            <a:pPr lvl="2"/>
            <a:r>
              <a:rPr lang="en-US" b="1" dirty="0">
                <a:solidFill>
                  <a:schemeClr val="tx1"/>
                </a:solidFill>
              </a:rPr>
              <a:t>BMP T5.12: Sheet </a:t>
            </a:r>
            <a:r>
              <a:rPr lang="en-US" b="1" dirty="0" smtClean="0">
                <a:solidFill>
                  <a:schemeClr val="tx1"/>
                </a:solidFill>
              </a:rPr>
              <a:t>Dispersion OR</a:t>
            </a:r>
            <a:endParaRPr lang="en-US" b="1" dirty="0">
              <a:solidFill>
                <a:schemeClr val="tx1"/>
              </a:solidFill>
            </a:endParaRPr>
          </a:p>
          <a:p>
            <a:pPr lvl="2"/>
            <a:r>
              <a:rPr lang="en-US" b="1" dirty="0">
                <a:solidFill>
                  <a:schemeClr val="tx1"/>
                </a:solidFill>
              </a:rPr>
              <a:t>BMP T5.11: Concentrated Flow Dispersion</a:t>
            </a:r>
          </a:p>
          <a:p>
            <a:pPr lvl="1"/>
            <a:endParaRPr lang="en-US" sz="1700" b="1" dirty="0">
              <a:solidFill>
                <a:schemeClr val="tx1"/>
              </a:solidFill>
            </a:endParaRPr>
          </a:p>
        </p:txBody>
      </p:sp>
    </p:spTree>
    <p:extLst>
      <p:ext uri="{BB962C8B-B14F-4D97-AF65-F5344CB8AC3E}">
        <p14:creationId xmlns:p14="http://schemas.microsoft.com/office/powerpoint/2010/main" val="414144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Example #3 – Residential Lot</a:t>
            </a:r>
            <a:endParaRPr lang="en-US" b="1" dirty="0"/>
          </a:p>
        </p:txBody>
      </p:sp>
      <p:sp>
        <p:nvSpPr>
          <p:cNvPr id="3" name="Text Placeholder 2"/>
          <p:cNvSpPr>
            <a:spLocks noGrp="1"/>
          </p:cNvSpPr>
          <p:nvPr>
            <p:ph type="body" idx="1"/>
          </p:nvPr>
        </p:nvSpPr>
        <p:spPr>
          <a:xfrm>
            <a:off x="457200" y="1143000"/>
            <a:ext cx="4040188" cy="685800"/>
          </a:xfrm>
        </p:spPr>
        <p:txBody>
          <a:bodyPr/>
          <a:lstStyle/>
          <a:p>
            <a:r>
              <a:rPr lang="en-US" dirty="0" smtClean="0"/>
              <a:t>Existing</a:t>
            </a:r>
            <a:endParaRPr lang="en-US" dirty="0"/>
          </a:p>
        </p:txBody>
      </p:sp>
      <p:sp>
        <p:nvSpPr>
          <p:cNvPr id="4" name="Text Placeholder 3"/>
          <p:cNvSpPr>
            <a:spLocks noGrp="1"/>
          </p:cNvSpPr>
          <p:nvPr>
            <p:ph type="body" sz="half" idx="3"/>
          </p:nvPr>
        </p:nvSpPr>
        <p:spPr>
          <a:xfrm>
            <a:off x="4648200" y="1143000"/>
            <a:ext cx="4041775" cy="685800"/>
          </a:xfrm>
        </p:spPr>
        <p:txBody>
          <a:bodyPr/>
          <a:lstStyle/>
          <a:p>
            <a:r>
              <a:rPr lang="en-US" dirty="0" smtClean="0"/>
              <a:t>Proposed</a:t>
            </a:r>
            <a:endParaRPr lang="en-US" dirty="0"/>
          </a:p>
        </p:txBody>
      </p:sp>
      <p:sp>
        <p:nvSpPr>
          <p:cNvPr id="5" name="Content Placeholder 4"/>
          <p:cNvSpPr>
            <a:spLocks noGrp="1"/>
          </p:cNvSpPr>
          <p:nvPr>
            <p:ph sz="quarter" idx="2"/>
          </p:nvPr>
        </p:nvSpPr>
        <p:spPr>
          <a:xfrm>
            <a:off x="457200" y="1905000"/>
            <a:ext cx="4038600" cy="4038600"/>
          </a:xfrm>
        </p:spPr>
        <p:txBody>
          <a:bodyPr/>
          <a:lstStyle/>
          <a:p>
            <a:r>
              <a:rPr lang="en-US" b="1" dirty="0" smtClean="0"/>
              <a:t>7,500 Square Foot Lot</a:t>
            </a:r>
          </a:p>
          <a:p>
            <a:r>
              <a:rPr lang="en-US" b="1" dirty="0" smtClean="0"/>
              <a:t>100% Vegetation Cover</a:t>
            </a:r>
          </a:p>
          <a:p>
            <a:r>
              <a:rPr lang="en-US" b="1" dirty="0" smtClean="0"/>
              <a:t>Flett Creek Watershed - Freshwater</a:t>
            </a:r>
          </a:p>
        </p:txBody>
      </p:sp>
      <p:sp>
        <p:nvSpPr>
          <p:cNvPr id="6" name="Content Placeholder 5"/>
          <p:cNvSpPr>
            <a:spLocks noGrp="1"/>
          </p:cNvSpPr>
          <p:nvPr>
            <p:ph sz="quarter" idx="4"/>
          </p:nvPr>
        </p:nvSpPr>
        <p:spPr>
          <a:xfrm>
            <a:off x="4648200" y="1905000"/>
            <a:ext cx="4038600" cy="4038600"/>
          </a:xfrm>
        </p:spPr>
        <p:txBody>
          <a:bodyPr>
            <a:normAutofit fontScale="92500" lnSpcReduction="20000"/>
          </a:bodyPr>
          <a:lstStyle/>
          <a:p>
            <a:r>
              <a:rPr lang="en-US" b="1" dirty="0" smtClean="0"/>
              <a:t>2000 Square House (Roof Footprint Area)</a:t>
            </a:r>
          </a:p>
          <a:p>
            <a:r>
              <a:rPr lang="en-US" b="1" dirty="0" smtClean="0"/>
              <a:t>200 Square Foot Driveway</a:t>
            </a:r>
          </a:p>
          <a:p>
            <a:r>
              <a:rPr lang="en-US" b="1" dirty="0" smtClean="0"/>
              <a:t>80 Square Foot Patio</a:t>
            </a:r>
          </a:p>
          <a:p>
            <a:r>
              <a:rPr lang="en-US" b="1" dirty="0" smtClean="0"/>
              <a:t>40 Square Foot Walkway</a:t>
            </a:r>
          </a:p>
          <a:p>
            <a:r>
              <a:rPr lang="en-US" b="1" dirty="0" smtClean="0"/>
              <a:t>No offsite improvements – no sidewalks necessary, no street paving needed.</a:t>
            </a:r>
          </a:p>
          <a:p>
            <a:r>
              <a:rPr lang="en-US" b="1" dirty="0" smtClean="0"/>
              <a:t>Complete strip and rebuild of property.</a:t>
            </a:r>
          </a:p>
        </p:txBody>
      </p:sp>
    </p:spTree>
    <p:extLst>
      <p:ext uri="{BB962C8B-B14F-4D97-AF65-F5344CB8AC3E}">
        <p14:creationId xmlns:p14="http://schemas.microsoft.com/office/powerpoint/2010/main" val="41936102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b="1" dirty="0" smtClean="0"/>
              <a:t>Example #3 – Residential Lot</a:t>
            </a:r>
            <a:endParaRPr lang="en-US" b="1" dirty="0"/>
          </a:p>
        </p:txBody>
      </p:sp>
      <p:sp>
        <p:nvSpPr>
          <p:cNvPr id="3" name="Content Placeholder 2"/>
          <p:cNvSpPr>
            <a:spLocks noGrp="1"/>
          </p:cNvSpPr>
          <p:nvPr>
            <p:ph sz="quarter" idx="1"/>
          </p:nvPr>
        </p:nvSpPr>
        <p:spPr>
          <a:xfrm>
            <a:off x="457200" y="1371600"/>
            <a:ext cx="8229600" cy="4953000"/>
          </a:xfrm>
        </p:spPr>
        <p:txBody>
          <a:bodyPr>
            <a:normAutofit fontScale="62500" lnSpcReduction="20000"/>
          </a:bodyPr>
          <a:lstStyle/>
          <a:p>
            <a:r>
              <a:rPr lang="en-US" sz="3200" b="1" dirty="0"/>
              <a:t>Project adds greater than 2,000 square feet or new hard surface and disturbs more than 7,000 square feet.  MR #1-#</a:t>
            </a:r>
            <a:r>
              <a:rPr lang="en-US" sz="3200" b="1" dirty="0" smtClean="0"/>
              <a:t>5 apply </a:t>
            </a:r>
            <a:r>
              <a:rPr lang="en-US" sz="3200" b="1" dirty="0"/>
              <a:t>to project</a:t>
            </a:r>
            <a:r>
              <a:rPr lang="en-US" sz="3200" b="1" dirty="0" smtClean="0"/>
              <a:t>.</a:t>
            </a:r>
            <a:endParaRPr lang="en-US" sz="3000" b="1" dirty="0" smtClean="0"/>
          </a:p>
          <a:p>
            <a:pPr lvl="1"/>
            <a:r>
              <a:rPr lang="en-US" sz="3000" b="1" dirty="0" smtClean="0">
                <a:solidFill>
                  <a:schemeClr val="tx1"/>
                </a:solidFill>
              </a:rPr>
              <a:t>Short Form SSP and Short Form SWPPP can be used.</a:t>
            </a:r>
          </a:p>
          <a:p>
            <a:r>
              <a:rPr lang="en-US" sz="3000" b="1" dirty="0"/>
              <a:t>MR#5: Employ BMPs in order listed for each surface </a:t>
            </a:r>
            <a:r>
              <a:rPr lang="en-US" sz="3000" b="1" dirty="0" smtClean="0"/>
              <a:t>category (List #1) or use LID Performance Standard:</a:t>
            </a:r>
            <a:endParaRPr lang="en-US" sz="3000" b="1" dirty="0"/>
          </a:p>
          <a:p>
            <a:r>
              <a:rPr lang="en-US" b="1" dirty="0"/>
              <a:t>Surface Type: Lawn/Landscaped Areas</a:t>
            </a:r>
          </a:p>
          <a:p>
            <a:pPr lvl="1"/>
            <a:r>
              <a:rPr lang="en-US" b="1" dirty="0">
                <a:solidFill>
                  <a:schemeClr val="tx1"/>
                </a:solidFill>
              </a:rPr>
              <a:t>BMP T5.13: Post Construction Soil Quality and Depth	</a:t>
            </a:r>
          </a:p>
          <a:p>
            <a:r>
              <a:rPr lang="en-US" b="1" dirty="0"/>
              <a:t>Surface Type: Roofs</a:t>
            </a:r>
          </a:p>
          <a:p>
            <a:pPr marL="800100" lvl="1" indent="-342900">
              <a:buFont typeface="+mj-lt"/>
              <a:buAutoNum type="arabicPeriod"/>
            </a:pPr>
            <a:r>
              <a:rPr lang="en-US" b="1" dirty="0">
                <a:solidFill>
                  <a:schemeClr val="tx1"/>
                </a:solidFill>
              </a:rPr>
              <a:t>BMP T5.30 – Full Dispersion or BMP T5.10A: Downspout Full Infiltration</a:t>
            </a:r>
          </a:p>
          <a:p>
            <a:pPr marL="800100" lvl="1" indent="-342900">
              <a:buFont typeface="+mj-lt"/>
              <a:buAutoNum type="arabicPeriod"/>
            </a:pPr>
            <a:r>
              <a:rPr lang="en-US" b="1" dirty="0">
                <a:solidFill>
                  <a:schemeClr val="tx1"/>
                </a:solidFill>
              </a:rPr>
              <a:t>BMP T 5.14.A – Rain Gardens or BMP T7.30 Bioretention Cells, Swales, and Planter Boxes</a:t>
            </a:r>
          </a:p>
          <a:p>
            <a:pPr marL="800100" lvl="1" indent="-342900">
              <a:buFont typeface="+mj-lt"/>
              <a:buAutoNum type="arabicPeriod"/>
            </a:pPr>
            <a:r>
              <a:rPr lang="en-US" b="1" dirty="0">
                <a:solidFill>
                  <a:schemeClr val="tx1"/>
                </a:solidFill>
              </a:rPr>
              <a:t>BMP T5.10B: Downspout Dispersion Systems</a:t>
            </a:r>
          </a:p>
          <a:p>
            <a:pPr marL="800100" lvl="1" indent="-342900">
              <a:buFont typeface="+mj-lt"/>
              <a:buAutoNum type="arabicPeriod"/>
            </a:pPr>
            <a:r>
              <a:rPr lang="en-US" b="1" dirty="0">
                <a:solidFill>
                  <a:schemeClr val="tx1"/>
                </a:solidFill>
              </a:rPr>
              <a:t>BMP T5.10C: Perforated Stub-Out Connections</a:t>
            </a:r>
          </a:p>
          <a:p>
            <a:r>
              <a:rPr lang="en-US" b="1" dirty="0"/>
              <a:t>Surface Type: Other Hard Surfaces</a:t>
            </a:r>
          </a:p>
          <a:p>
            <a:pPr marL="800100" lvl="1" indent="-342900">
              <a:buFont typeface="+mj-lt"/>
              <a:buAutoNum type="arabicPeriod"/>
            </a:pPr>
            <a:r>
              <a:rPr lang="en-US" b="1" dirty="0">
                <a:solidFill>
                  <a:schemeClr val="tx1"/>
                </a:solidFill>
              </a:rPr>
              <a:t>BMP T5.30: Full Dispersion</a:t>
            </a:r>
          </a:p>
          <a:p>
            <a:pPr marL="800100" lvl="1" indent="-342900">
              <a:buFont typeface="+mj-lt"/>
              <a:buAutoNum type="arabicPeriod"/>
            </a:pPr>
            <a:r>
              <a:rPr lang="en-US" b="1" dirty="0">
                <a:solidFill>
                  <a:schemeClr val="tx1"/>
                </a:solidFill>
              </a:rPr>
              <a:t>BMP T5.15 Permeable Pavements or BMP T 5.14.A – Rain Gardens or BMP T7.30 Bioretention Cells, Swales, and Planter Boxes</a:t>
            </a:r>
          </a:p>
          <a:p>
            <a:pPr marL="800100" lvl="1" indent="-342900">
              <a:buFont typeface="+mj-lt"/>
              <a:buAutoNum type="arabicPeriod"/>
            </a:pPr>
            <a:r>
              <a:rPr lang="en-US" b="1" dirty="0">
                <a:solidFill>
                  <a:schemeClr val="tx1"/>
                </a:solidFill>
              </a:rPr>
              <a:t>BMP T5.12: Sheet Flow Dispersion or BMP T5.11: Concentrated Flow Dispersion or BMP T5.11: Concentrated Flow Dispersion</a:t>
            </a:r>
          </a:p>
        </p:txBody>
      </p:sp>
    </p:spTree>
    <p:extLst>
      <p:ext uri="{BB962C8B-B14F-4D97-AF65-F5344CB8AC3E}">
        <p14:creationId xmlns:p14="http://schemas.microsoft.com/office/powerpoint/2010/main" val="6550823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 – Commercial Lot</a:t>
            </a:r>
            <a:endParaRPr lang="en-US" b="1" dirty="0"/>
          </a:p>
        </p:txBody>
      </p:sp>
      <p:sp>
        <p:nvSpPr>
          <p:cNvPr id="3" name="Text Placeholder 2"/>
          <p:cNvSpPr>
            <a:spLocks noGrp="1"/>
          </p:cNvSpPr>
          <p:nvPr>
            <p:ph type="body" idx="1"/>
          </p:nvPr>
        </p:nvSpPr>
        <p:spPr/>
        <p:txBody>
          <a:bodyPr/>
          <a:lstStyle/>
          <a:p>
            <a:r>
              <a:rPr lang="en-US" dirty="0" smtClean="0"/>
              <a:t>Existing		</a:t>
            </a:r>
            <a:endParaRPr lang="en-US" dirty="0"/>
          </a:p>
        </p:txBody>
      </p:sp>
      <p:sp>
        <p:nvSpPr>
          <p:cNvPr id="4" name="Text Placeholder 3"/>
          <p:cNvSpPr>
            <a:spLocks noGrp="1"/>
          </p:cNvSpPr>
          <p:nvPr>
            <p:ph type="body" sz="half" idx="3"/>
          </p:nvPr>
        </p:nvSpPr>
        <p:spPr/>
        <p:txBody>
          <a:bodyPr/>
          <a:lstStyle/>
          <a:p>
            <a:r>
              <a:rPr lang="en-US" dirty="0" smtClean="0"/>
              <a:t>Proposed</a:t>
            </a:r>
            <a:endParaRPr lang="en-US" dirty="0"/>
          </a:p>
        </p:txBody>
      </p:sp>
      <p:sp>
        <p:nvSpPr>
          <p:cNvPr id="5" name="Content Placeholder 4"/>
          <p:cNvSpPr>
            <a:spLocks noGrp="1"/>
          </p:cNvSpPr>
          <p:nvPr>
            <p:ph sz="quarter" idx="2"/>
          </p:nvPr>
        </p:nvSpPr>
        <p:spPr>
          <a:xfrm>
            <a:off x="457200" y="2133600"/>
            <a:ext cx="4038600" cy="1143000"/>
          </a:xfrm>
        </p:spPr>
        <p:txBody>
          <a:bodyPr>
            <a:normAutofit fontScale="92500" lnSpcReduction="20000"/>
          </a:bodyPr>
          <a:lstStyle/>
          <a:p>
            <a:r>
              <a:rPr lang="en-US" b="1" dirty="0" smtClean="0"/>
              <a:t>15,000 SF Gravel Lot</a:t>
            </a:r>
          </a:p>
          <a:p>
            <a:r>
              <a:rPr lang="en-US" b="1" dirty="0" smtClean="0"/>
              <a:t>Flett Creek Watershed - Freshwater</a:t>
            </a:r>
            <a:endParaRPr lang="en-US" b="1" dirty="0"/>
          </a:p>
        </p:txBody>
      </p:sp>
      <p:sp>
        <p:nvSpPr>
          <p:cNvPr id="6" name="Content Placeholder 5"/>
          <p:cNvSpPr>
            <a:spLocks noGrp="1"/>
          </p:cNvSpPr>
          <p:nvPr>
            <p:ph sz="quarter" idx="4"/>
          </p:nvPr>
        </p:nvSpPr>
        <p:spPr>
          <a:xfrm>
            <a:off x="4648200" y="2133600"/>
            <a:ext cx="4038600" cy="1066800"/>
          </a:xfrm>
        </p:spPr>
        <p:txBody>
          <a:bodyPr>
            <a:normAutofit fontScale="92500"/>
          </a:bodyPr>
          <a:lstStyle/>
          <a:p>
            <a:r>
              <a:rPr lang="en-US" b="1" dirty="0" smtClean="0"/>
              <a:t>3500 SF Building</a:t>
            </a:r>
          </a:p>
          <a:p>
            <a:r>
              <a:rPr lang="en-US" b="1" dirty="0" smtClean="0"/>
              <a:t>6500 SF Driving Surface</a:t>
            </a:r>
            <a:endParaRPr lang="en-US" b="1" dirty="0"/>
          </a:p>
        </p:txBody>
      </p:sp>
    </p:spTree>
    <p:extLst>
      <p:ext uri="{BB962C8B-B14F-4D97-AF65-F5344CB8AC3E}">
        <p14:creationId xmlns:p14="http://schemas.microsoft.com/office/powerpoint/2010/main" val="6320754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b="1" dirty="0"/>
              <a:t>Example </a:t>
            </a:r>
            <a:r>
              <a:rPr lang="en-US" b="1" dirty="0" smtClean="0"/>
              <a:t>#4 </a:t>
            </a:r>
            <a:r>
              <a:rPr lang="en-US" b="1" dirty="0"/>
              <a:t>– Commercial Lot</a:t>
            </a:r>
            <a:endParaRPr lang="en-US" dirty="0"/>
          </a:p>
        </p:txBody>
      </p:sp>
      <p:sp>
        <p:nvSpPr>
          <p:cNvPr id="3" name="Content Placeholder 2"/>
          <p:cNvSpPr>
            <a:spLocks noGrp="1"/>
          </p:cNvSpPr>
          <p:nvPr>
            <p:ph sz="quarter" idx="1"/>
          </p:nvPr>
        </p:nvSpPr>
        <p:spPr>
          <a:xfrm>
            <a:off x="457200" y="1143000"/>
            <a:ext cx="8229600" cy="5013960"/>
          </a:xfrm>
        </p:spPr>
        <p:txBody>
          <a:bodyPr>
            <a:normAutofit fontScale="62500" lnSpcReduction="20000"/>
          </a:bodyPr>
          <a:lstStyle/>
          <a:p>
            <a:r>
              <a:rPr lang="en-US" b="1" dirty="0" smtClean="0"/>
              <a:t>MR#1-#</a:t>
            </a:r>
            <a:r>
              <a:rPr lang="en-US" b="1" dirty="0"/>
              <a:t>9</a:t>
            </a:r>
            <a:r>
              <a:rPr lang="en-US" b="1" dirty="0" smtClean="0"/>
              <a:t> apply to project.</a:t>
            </a:r>
          </a:p>
          <a:p>
            <a:r>
              <a:rPr lang="en-US" b="1" dirty="0" smtClean="0"/>
              <a:t>MR #5 - Employ BMPs is order listed (List #2) or Use LID Performance Standard</a:t>
            </a:r>
          </a:p>
          <a:p>
            <a:r>
              <a:rPr lang="en-US" b="1" dirty="0"/>
              <a:t>Surface Type: Lawn/Landscaped Areas</a:t>
            </a:r>
          </a:p>
          <a:p>
            <a:pPr lvl="1"/>
            <a:r>
              <a:rPr lang="en-US" b="1" dirty="0">
                <a:solidFill>
                  <a:schemeClr val="tx1"/>
                </a:solidFill>
              </a:rPr>
              <a:t>BMP T5.13: Post Construction Soil Quality and Depth	</a:t>
            </a:r>
          </a:p>
          <a:p>
            <a:r>
              <a:rPr lang="en-US" b="1" dirty="0"/>
              <a:t>Surface Type: Roofs</a:t>
            </a:r>
          </a:p>
          <a:p>
            <a:pPr marL="800100" lvl="1" indent="-342900">
              <a:buFont typeface="+mj-lt"/>
              <a:buAutoNum type="arabicPeriod"/>
            </a:pPr>
            <a:r>
              <a:rPr lang="en-US" b="1" dirty="0">
                <a:solidFill>
                  <a:schemeClr val="tx1"/>
                </a:solidFill>
              </a:rPr>
              <a:t>BMP T5.30 – Full Dispersion or BMP T5.10A: Downspout Full Infiltration</a:t>
            </a:r>
          </a:p>
          <a:p>
            <a:pPr marL="800100" lvl="1" indent="-342900">
              <a:buFont typeface="+mj-lt"/>
              <a:buAutoNum type="arabicPeriod"/>
            </a:pPr>
            <a:r>
              <a:rPr lang="en-US" b="1" dirty="0">
                <a:solidFill>
                  <a:schemeClr val="tx1"/>
                </a:solidFill>
              </a:rPr>
              <a:t>BMP T7.30 Bioretention Cells, Swales, and Planter Boxes</a:t>
            </a:r>
          </a:p>
          <a:p>
            <a:pPr marL="800100" lvl="1" indent="-342900">
              <a:buFont typeface="+mj-lt"/>
              <a:buAutoNum type="arabicPeriod"/>
            </a:pPr>
            <a:r>
              <a:rPr lang="en-US" b="1" dirty="0">
                <a:solidFill>
                  <a:schemeClr val="tx1"/>
                </a:solidFill>
              </a:rPr>
              <a:t>BMP T5.10B: Downspout Dispersion Systems</a:t>
            </a:r>
          </a:p>
          <a:p>
            <a:pPr marL="800100" lvl="1" indent="-342900">
              <a:buFont typeface="+mj-lt"/>
              <a:buAutoNum type="arabicPeriod"/>
            </a:pPr>
            <a:r>
              <a:rPr lang="en-US" b="1" dirty="0">
                <a:solidFill>
                  <a:schemeClr val="tx1"/>
                </a:solidFill>
              </a:rPr>
              <a:t>BMP T5.10C: Perforated Stub-Out Connections</a:t>
            </a:r>
          </a:p>
          <a:p>
            <a:r>
              <a:rPr lang="en-US" b="1" dirty="0"/>
              <a:t>Surface Type: Other Hard Surfaces</a:t>
            </a:r>
          </a:p>
          <a:p>
            <a:pPr marL="800100" lvl="1" indent="-342900">
              <a:buFont typeface="+mj-lt"/>
              <a:buAutoNum type="arabicPeriod"/>
            </a:pPr>
            <a:r>
              <a:rPr lang="en-US" b="1" dirty="0">
                <a:solidFill>
                  <a:schemeClr val="tx1"/>
                </a:solidFill>
              </a:rPr>
              <a:t>BMP T5.30: Full Dispersion</a:t>
            </a:r>
          </a:p>
          <a:p>
            <a:pPr marL="800100" lvl="1" indent="-342900">
              <a:buFont typeface="+mj-lt"/>
              <a:buAutoNum type="arabicPeriod"/>
            </a:pPr>
            <a:r>
              <a:rPr lang="en-US" b="1" dirty="0">
                <a:solidFill>
                  <a:schemeClr val="tx1"/>
                </a:solidFill>
              </a:rPr>
              <a:t>BMP T5.15 Permeable Pavements</a:t>
            </a:r>
          </a:p>
          <a:p>
            <a:pPr marL="800100" lvl="1" indent="-342900">
              <a:buFont typeface="+mj-lt"/>
              <a:buAutoNum type="arabicPeriod"/>
            </a:pPr>
            <a:r>
              <a:rPr lang="en-US" b="1" dirty="0">
                <a:solidFill>
                  <a:schemeClr val="tx1"/>
                </a:solidFill>
              </a:rPr>
              <a:t>BMP T7.30 Bioretention Cells, Swales, and Planter Boxes</a:t>
            </a:r>
          </a:p>
          <a:p>
            <a:pPr marL="800100" lvl="1" indent="-342900">
              <a:buFont typeface="+mj-lt"/>
              <a:buAutoNum type="arabicPeriod"/>
            </a:pPr>
            <a:r>
              <a:rPr lang="en-US" b="1" dirty="0">
                <a:solidFill>
                  <a:schemeClr val="tx1"/>
                </a:solidFill>
              </a:rPr>
              <a:t>BMP T5.12: Sheet Flow Dispersion or BMP T5.11: Concentrated Flow Dispersion or BMP T5.11: Concentrated Flow Dispersion</a:t>
            </a:r>
          </a:p>
          <a:p>
            <a:r>
              <a:rPr lang="en-US" b="1" dirty="0" smtClean="0"/>
              <a:t>MR #6 – Water Quality – Enhanced Treatment, Possible Oil Treatment</a:t>
            </a:r>
          </a:p>
          <a:p>
            <a:r>
              <a:rPr lang="en-US" b="1" dirty="0" smtClean="0"/>
              <a:t>MR#7 – Flow Control to Forested Conditions </a:t>
            </a:r>
          </a:p>
          <a:p>
            <a:r>
              <a:rPr lang="en-US" b="1" dirty="0" smtClean="0"/>
              <a:t>MR#8 – If the project discharges to a wetland</a:t>
            </a:r>
          </a:p>
          <a:p>
            <a:r>
              <a:rPr lang="en-US" b="1" dirty="0" smtClean="0"/>
              <a:t>MR#9 – Required for Permanent Stormwater Facilities.</a:t>
            </a:r>
            <a:endParaRPr lang="en-US" b="1" dirty="0"/>
          </a:p>
        </p:txBody>
      </p:sp>
    </p:spTree>
    <p:extLst>
      <p:ext uri="{BB962C8B-B14F-4D97-AF65-F5344CB8AC3E}">
        <p14:creationId xmlns:p14="http://schemas.microsoft.com/office/powerpoint/2010/main" val="2295809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#5 – Commercial Lot</a:t>
            </a:r>
            <a:endParaRPr lang="en-US" b="1" dirty="0"/>
          </a:p>
        </p:txBody>
      </p:sp>
      <p:sp>
        <p:nvSpPr>
          <p:cNvPr id="3" name="Text Placeholder 2"/>
          <p:cNvSpPr>
            <a:spLocks noGrp="1"/>
          </p:cNvSpPr>
          <p:nvPr>
            <p:ph type="body" idx="1"/>
          </p:nvPr>
        </p:nvSpPr>
        <p:spPr/>
        <p:txBody>
          <a:bodyPr/>
          <a:lstStyle/>
          <a:p>
            <a:r>
              <a:rPr lang="en-US" dirty="0" smtClean="0"/>
              <a:t>Existing	</a:t>
            </a:r>
            <a:endParaRPr lang="en-US" dirty="0"/>
          </a:p>
        </p:txBody>
      </p:sp>
      <p:sp>
        <p:nvSpPr>
          <p:cNvPr id="4" name="Text Placeholder 3"/>
          <p:cNvSpPr>
            <a:spLocks noGrp="1"/>
          </p:cNvSpPr>
          <p:nvPr>
            <p:ph type="body" sz="half" idx="3"/>
          </p:nvPr>
        </p:nvSpPr>
        <p:spPr/>
        <p:txBody>
          <a:bodyPr/>
          <a:lstStyle/>
          <a:p>
            <a:r>
              <a:rPr lang="en-US" dirty="0" smtClean="0"/>
              <a:t>Proposed</a:t>
            </a:r>
            <a:endParaRPr lang="en-US" dirty="0"/>
          </a:p>
        </p:txBody>
      </p:sp>
      <p:sp>
        <p:nvSpPr>
          <p:cNvPr id="5" name="Content Placeholder 4"/>
          <p:cNvSpPr>
            <a:spLocks noGrp="1"/>
          </p:cNvSpPr>
          <p:nvPr>
            <p:ph sz="quarter" idx="2"/>
          </p:nvPr>
        </p:nvSpPr>
        <p:spPr/>
        <p:txBody>
          <a:bodyPr/>
          <a:lstStyle/>
          <a:p>
            <a:r>
              <a:rPr lang="en-US" b="1" dirty="0" smtClean="0"/>
              <a:t>20,000 SF Lot</a:t>
            </a:r>
          </a:p>
          <a:p>
            <a:r>
              <a:rPr lang="en-US" b="1" dirty="0" smtClean="0"/>
              <a:t>12,000 SF Building</a:t>
            </a:r>
          </a:p>
          <a:p>
            <a:r>
              <a:rPr lang="en-US" b="1" dirty="0" smtClean="0"/>
              <a:t>7,000 SF Asphalt Parking Lot</a:t>
            </a:r>
          </a:p>
          <a:p>
            <a:r>
              <a:rPr lang="en-US" b="1" dirty="0" smtClean="0"/>
              <a:t>1,000 Landscaping</a:t>
            </a:r>
          </a:p>
          <a:p>
            <a:r>
              <a:rPr lang="en-US" b="1" dirty="0" smtClean="0"/>
              <a:t>Thea Foss Watershed</a:t>
            </a:r>
          </a:p>
        </p:txBody>
      </p:sp>
      <p:sp>
        <p:nvSpPr>
          <p:cNvPr id="6" name="Content Placeholder 5"/>
          <p:cNvSpPr>
            <a:spLocks noGrp="1"/>
          </p:cNvSpPr>
          <p:nvPr>
            <p:ph sz="quarter" idx="4"/>
          </p:nvPr>
        </p:nvSpPr>
        <p:spPr/>
        <p:txBody>
          <a:bodyPr>
            <a:normAutofit fontScale="92500" lnSpcReduction="10000"/>
          </a:bodyPr>
          <a:lstStyle/>
          <a:p>
            <a:r>
              <a:rPr lang="en-US" b="1" dirty="0" smtClean="0"/>
              <a:t>3,000 SF Building Addition </a:t>
            </a:r>
            <a:r>
              <a:rPr lang="en-US" b="1" dirty="0" smtClean="0">
                <a:sym typeface="Wingdings" panose="05000000000000000000" pitchFamily="2" charset="2"/>
              </a:rPr>
              <a:t> 15,000 SF Building</a:t>
            </a:r>
          </a:p>
          <a:p>
            <a:r>
              <a:rPr lang="en-US" b="1" dirty="0" smtClean="0">
                <a:sym typeface="Wingdings" panose="05000000000000000000" pitchFamily="2" charset="2"/>
              </a:rPr>
              <a:t>Replace Remaining Parking Lot with New Parking Lot 4,000SF</a:t>
            </a:r>
            <a:endParaRPr lang="en-US" b="1" dirty="0" smtClean="0"/>
          </a:p>
          <a:p>
            <a:r>
              <a:rPr lang="en-US" b="1" dirty="0" smtClean="0"/>
              <a:t>Existing Landscape to remain</a:t>
            </a:r>
          </a:p>
          <a:p>
            <a:r>
              <a:rPr lang="en-US" b="1" dirty="0" smtClean="0"/>
              <a:t>Building will be where existing parking lot was located.</a:t>
            </a:r>
            <a:endParaRPr lang="en-US" b="1" dirty="0"/>
          </a:p>
        </p:txBody>
      </p:sp>
    </p:spTree>
    <p:extLst>
      <p:ext uri="{BB962C8B-B14F-4D97-AF65-F5344CB8AC3E}">
        <p14:creationId xmlns:p14="http://schemas.microsoft.com/office/powerpoint/2010/main" val="17500673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5 – Commercial Lot </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b="1" dirty="0" smtClean="0"/>
              <a:t>Redevelopment Site</a:t>
            </a:r>
          </a:p>
          <a:p>
            <a:r>
              <a:rPr lang="en-US" b="1" dirty="0" smtClean="0"/>
              <a:t>New Building and Replaced Parking Lot are considered replaced hard surfaces (previous parking lot did not remain in place for construction of new building).</a:t>
            </a:r>
          </a:p>
          <a:p>
            <a:r>
              <a:rPr lang="en-US" b="1" dirty="0" smtClean="0"/>
              <a:t>MR#1-#5 apply to new plus replaced hard surfaces (List #3) or LID Performance Standard.</a:t>
            </a:r>
          </a:p>
          <a:p>
            <a:pPr lvl="1"/>
            <a:r>
              <a:rPr lang="en-US" b="1" dirty="0">
                <a:solidFill>
                  <a:schemeClr val="tx1"/>
                </a:solidFill>
              </a:rPr>
              <a:t>Surface Type: Lawn/Landscaped Areas</a:t>
            </a:r>
          </a:p>
          <a:p>
            <a:pPr lvl="2"/>
            <a:r>
              <a:rPr lang="en-US" b="1" dirty="0"/>
              <a:t>BMP T5.13: Post Construction Soil Quality and Depth</a:t>
            </a:r>
          </a:p>
          <a:p>
            <a:pPr lvl="1"/>
            <a:r>
              <a:rPr lang="en-US" b="1" dirty="0">
                <a:solidFill>
                  <a:schemeClr val="tx1"/>
                </a:solidFill>
              </a:rPr>
              <a:t>Surface Type: Roofs:</a:t>
            </a:r>
          </a:p>
          <a:p>
            <a:pPr marL="1051560" lvl="2" indent="-457200">
              <a:buFont typeface="+mj-lt"/>
              <a:buAutoNum type="arabicPeriod"/>
            </a:pPr>
            <a:r>
              <a:rPr lang="en-US" b="1" dirty="0"/>
              <a:t>BMP T5.10 A: Downspout Full Infiltration</a:t>
            </a:r>
          </a:p>
          <a:p>
            <a:pPr marL="1051560" lvl="2" indent="-457200">
              <a:buFont typeface="+mj-lt"/>
              <a:buAutoNum type="arabicPeriod"/>
            </a:pPr>
            <a:r>
              <a:rPr lang="en-US" b="1" dirty="0"/>
              <a:t>BMP T5.10B: Downspout Dispersion System</a:t>
            </a:r>
          </a:p>
          <a:p>
            <a:pPr marL="1051560" lvl="2" indent="-457200">
              <a:buFont typeface="+mj-lt"/>
              <a:buAutoNum type="arabicPeriod"/>
            </a:pPr>
            <a:r>
              <a:rPr lang="en-US" b="1" dirty="0"/>
              <a:t>BMP T5.10C: Perforated Stub-Out Connections</a:t>
            </a:r>
          </a:p>
          <a:p>
            <a:pPr lvl="1"/>
            <a:r>
              <a:rPr lang="en-US" b="1" dirty="0">
                <a:solidFill>
                  <a:schemeClr val="tx1"/>
                </a:solidFill>
              </a:rPr>
              <a:t>Surface Type: Other Hard Surfaces (Driveways, Sidewalks, Walkways, Patios, Etc.)</a:t>
            </a:r>
          </a:p>
          <a:p>
            <a:pPr lvl="2"/>
            <a:r>
              <a:rPr lang="en-US" b="1" dirty="0"/>
              <a:t>BMP T5.12: Sheet </a:t>
            </a:r>
            <a:r>
              <a:rPr lang="en-US" b="1" dirty="0" smtClean="0"/>
              <a:t>Dispersion OR</a:t>
            </a:r>
            <a:endParaRPr lang="en-US" b="1" dirty="0"/>
          </a:p>
          <a:p>
            <a:pPr lvl="2"/>
            <a:r>
              <a:rPr lang="en-US" b="1" dirty="0"/>
              <a:t>BMP T5.11: Concentrated Flow Dispersion</a:t>
            </a:r>
          </a:p>
          <a:p>
            <a:r>
              <a:rPr lang="en-US" b="1" dirty="0" smtClean="0"/>
              <a:t>Replaced surfaces not required to comply with MR#6, 7, 8 because valuation of proposed improvements is less than 50% of existing improvements.</a:t>
            </a:r>
          </a:p>
          <a:p>
            <a:endParaRPr lang="en-US" b="1" dirty="0"/>
          </a:p>
        </p:txBody>
      </p:sp>
    </p:spTree>
    <p:extLst>
      <p:ext uri="{BB962C8B-B14F-4D97-AF65-F5344CB8AC3E}">
        <p14:creationId xmlns:p14="http://schemas.microsoft.com/office/powerpoint/2010/main" val="25402298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Time!</a:t>
            </a:r>
            <a:endParaRPr lang="en-US" dirty="0"/>
          </a:p>
        </p:txBody>
      </p:sp>
      <p:pic>
        <p:nvPicPr>
          <p:cNvPr id="4" name="Picture 3"/>
          <p:cNvPicPr>
            <a:picLocks noChangeAspect="1"/>
          </p:cNvPicPr>
          <p:nvPr/>
        </p:nvPicPr>
        <p:blipFill>
          <a:blip r:embed="rId3"/>
          <a:stretch>
            <a:fillRect/>
          </a:stretch>
        </p:blipFill>
        <p:spPr>
          <a:xfrm>
            <a:off x="2057400" y="1905000"/>
            <a:ext cx="4857750" cy="3200400"/>
          </a:xfrm>
          <a:prstGeom prst="rect">
            <a:avLst/>
          </a:prstGeom>
        </p:spPr>
      </p:pic>
    </p:spTree>
    <p:extLst>
      <p:ext uri="{BB962C8B-B14F-4D97-AF65-F5344CB8AC3E}">
        <p14:creationId xmlns:p14="http://schemas.microsoft.com/office/powerpoint/2010/main" val="2342415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7539A2BFB9A4DAB1CE987F8ABB8AC" ma:contentTypeVersion="5" ma:contentTypeDescription="Create a new document." ma:contentTypeScope="" ma:versionID="2e777406f19bde37544fb95e92342719">
  <xsd:schema xmlns:xsd="http://www.w3.org/2001/XMLSchema" xmlns:xs="http://www.w3.org/2001/XMLSchema" xmlns:p="http://schemas.microsoft.com/office/2006/metadata/properties" xmlns:ns2="f045a0a2-8b0f-4b75-9a8a-35a681761d9f" targetNamespace="http://schemas.microsoft.com/office/2006/metadata/properties" ma:root="true" ma:fieldsID="6eb028267a928c12dfd351abd7028bda" ns2:_="">
    <xsd:import namespace="f045a0a2-8b0f-4b75-9a8a-35a681761d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5a0a2-8b0f-4b75-9a8a-35a681761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FF2EC0-E82F-46DA-B03D-5DF8CD3BB91F}"/>
</file>

<file path=customXml/itemProps2.xml><?xml version="1.0" encoding="utf-8"?>
<ds:datastoreItem xmlns:ds="http://schemas.openxmlformats.org/officeDocument/2006/customXml" ds:itemID="{DE39B43B-CDBA-4C28-8DCF-6B9E10D87F11}"/>
</file>

<file path=customXml/itemProps3.xml><?xml version="1.0" encoding="utf-8"?>
<ds:datastoreItem xmlns:ds="http://schemas.openxmlformats.org/officeDocument/2006/customXml" ds:itemID="{748959D4-9122-4BFE-BCB9-A12208ABA892}"/>
</file>

<file path=docProps/app.xml><?xml version="1.0" encoding="utf-8"?>
<Properties xmlns="http://schemas.openxmlformats.org/officeDocument/2006/extended-properties" xmlns:vt="http://schemas.openxmlformats.org/officeDocument/2006/docPropsVTypes">
  <Template/>
  <TotalTime>2739</TotalTime>
  <Words>9632</Words>
  <Application>Microsoft Office PowerPoint</Application>
  <PresentationFormat>On-screen Show (4:3)</PresentationFormat>
  <Paragraphs>1083</Paragraphs>
  <Slides>116</Slides>
  <Notes>115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116</vt:i4>
      </vt:variant>
    </vt:vector>
  </HeadingPairs>
  <TitlesOfParts>
    <vt:vector size="126" baseType="lpstr">
      <vt:lpstr>Arial</vt:lpstr>
      <vt:lpstr>Book Antiqua</vt:lpstr>
      <vt:lpstr>Calibri</vt:lpstr>
      <vt:lpstr>Century Gothic</vt:lpstr>
      <vt:lpstr>Courier New</vt:lpstr>
      <vt:lpstr>Showcard Gothic</vt:lpstr>
      <vt:lpstr>Wingdings</vt:lpstr>
      <vt:lpstr>Wingdings 3</vt:lpstr>
      <vt:lpstr>Executive</vt:lpstr>
      <vt:lpstr>Origin</vt:lpstr>
      <vt:lpstr>Plan Review for NPDES Permit Compliance</vt:lpstr>
      <vt:lpstr>Today’s Presentation</vt:lpstr>
      <vt:lpstr>Trainer Introductions</vt:lpstr>
      <vt:lpstr>Good Morning, Bonjour, Gluten Morgen, Bom dia… </vt:lpstr>
      <vt:lpstr>Today’s Training</vt:lpstr>
      <vt:lpstr>Why? Regulations!</vt:lpstr>
      <vt:lpstr>Why?  Regulations!</vt:lpstr>
      <vt:lpstr>How? Regulations!</vt:lpstr>
      <vt:lpstr>How? Regulations!</vt:lpstr>
      <vt:lpstr>Why? The Future Depends on You!</vt:lpstr>
      <vt:lpstr>Basic Plan Review Steps</vt:lpstr>
      <vt:lpstr>Step 1 - Project History</vt:lpstr>
      <vt:lpstr>Project History</vt:lpstr>
      <vt:lpstr>Step 2 - Where is the Project?</vt:lpstr>
      <vt:lpstr>Where does Stormwater Go</vt:lpstr>
      <vt:lpstr>Example Question</vt:lpstr>
      <vt:lpstr>Hilariousness – Episode 1</vt:lpstr>
      <vt:lpstr>Step 3 - What is the Project?</vt:lpstr>
      <vt:lpstr>Is the Project Exempt?</vt:lpstr>
      <vt:lpstr>Things that Seem Like Pavement Maintenance But Are Not</vt:lpstr>
      <vt:lpstr>Okay, the Project is Not Exempt…</vt:lpstr>
      <vt:lpstr>Type of Construction?</vt:lpstr>
      <vt:lpstr>Example Question</vt:lpstr>
      <vt:lpstr>Definitions </vt:lpstr>
      <vt:lpstr>Important Definitions</vt:lpstr>
      <vt:lpstr>Important Definitions</vt:lpstr>
      <vt:lpstr>Important Definitions</vt:lpstr>
      <vt:lpstr>What to do when there are no definitions…</vt:lpstr>
      <vt:lpstr>Quantifying the Project</vt:lpstr>
      <vt:lpstr>Hilariousness – Episode 2</vt:lpstr>
      <vt:lpstr>Minimum Requirement Thresholds</vt:lpstr>
      <vt:lpstr>Minimum Requirement Thresholds</vt:lpstr>
      <vt:lpstr>Minimum Requirements – Permit Appendix 1</vt:lpstr>
      <vt:lpstr>Our Project</vt:lpstr>
      <vt:lpstr>Break!!!</vt:lpstr>
      <vt:lpstr>MR #1 – Stormwater Site Plan</vt:lpstr>
      <vt:lpstr>MR #2 – Construction Stormwater Pollution Prevention</vt:lpstr>
      <vt:lpstr>MR #2 – 13 Elements</vt:lpstr>
      <vt:lpstr>CESCL – Always Required?</vt:lpstr>
      <vt:lpstr>MR #3 – Source Control of Pollution</vt:lpstr>
      <vt:lpstr>What Does MR #3 Look Like?</vt:lpstr>
      <vt:lpstr>MR #4 – Preservation of Natural Drainage Systems and Outfalls</vt:lpstr>
      <vt:lpstr>MR #4 – What Does This Look Like</vt:lpstr>
      <vt:lpstr>MR #5 – On-Site Stormwater Management</vt:lpstr>
      <vt:lpstr>MR #5 – Flow Control Exempt</vt:lpstr>
      <vt:lpstr>MR #5 – Flow Control Exempt</vt:lpstr>
      <vt:lpstr>MR #5 – MR #1-5 Only Projects </vt:lpstr>
      <vt:lpstr>MR #5 – MR #1-9 Projects </vt:lpstr>
      <vt:lpstr>LID Performance Standard</vt:lpstr>
      <vt:lpstr>PowerPoint Presentation</vt:lpstr>
      <vt:lpstr>Hilariousness – Episode 3</vt:lpstr>
      <vt:lpstr>Infeasibility Review</vt:lpstr>
      <vt:lpstr>LID Performance Standard</vt:lpstr>
      <vt:lpstr>SSP and MR #5</vt:lpstr>
      <vt:lpstr>Our Example</vt:lpstr>
      <vt:lpstr>Hilariousness – Part 4</vt:lpstr>
      <vt:lpstr>Threshold Discharge Areas</vt:lpstr>
      <vt:lpstr>MR #6 – Runoff Treatment</vt:lpstr>
      <vt:lpstr>MR #6 – Treatment Types</vt:lpstr>
      <vt:lpstr>MR #6 – Treatment Type</vt:lpstr>
      <vt:lpstr>MR #6 – Treatment Type</vt:lpstr>
      <vt:lpstr>MR #6 – Treatment Type</vt:lpstr>
      <vt:lpstr>MR #6 Facility Types</vt:lpstr>
      <vt:lpstr>Proprietary Devices</vt:lpstr>
      <vt:lpstr>MR #6 - Plan Review</vt:lpstr>
      <vt:lpstr>Project Example</vt:lpstr>
      <vt:lpstr>MR #7 – Flow Control</vt:lpstr>
      <vt:lpstr>Effective Impervious Surfaces</vt:lpstr>
      <vt:lpstr>MR #7 – Flow Control</vt:lpstr>
      <vt:lpstr>MR #7 – Performance Standard</vt:lpstr>
      <vt:lpstr>MR #5 and MR#7 Relationship</vt:lpstr>
      <vt:lpstr>Our Project</vt:lpstr>
      <vt:lpstr>Flow Control BMPs</vt:lpstr>
      <vt:lpstr>SSPs and Flow Control</vt:lpstr>
      <vt:lpstr>Minimum Requirement #8 – Wetlands Protection</vt:lpstr>
      <vt:lpstr>Wetland Flowchart</vt:lpstr>
      <vt:lpstr>Wetland Protection Levels</vt:lpstr>
      <vt:lpstr>SSPs and Wetlands Protection</vt:lpstr>
      <vt:lpstr>Our Project</vt:lpstr>
      <vt:lpstr>Minimum Requirement #9 – Operation and Maintenance</vt:lpstr>
      <vt:lpstr>SSPs and O&amp;M</vt:lpstr>
      <vt:lpstr>Break 2!</vt:lpstr>
      <vt:lpstr>Communicating to Applicant</vt:lpstr>
      <vt:lpstr>Applicant Expectations</vt:lpstr>
      <vt:lpstr>Professional Engineers (no, they are not all that)</vt:lpstr>
      <vt:lpstr>QA Program!</vt:lpstr>
      <vt:lpstr>Getting the Project Out…Redlining Versus Designing</vt:lpstr>
      <vt:lpstr>Oh Fudge, I missed something, now what…</vt:lpstr>
      <vt:lpstr>What makes a good plan reviewer?</vt:lpstr>
      <vt:lpstr>Example #1 – Residential Lot</vt:lpstr>
      <vt:lpstr>Example #2 – Residential Lot</vt:lpstr>
      <vt:lpstr>Example 2 – Residential Lot</vt:lpstr>
      <vt:lpstr>Example #3 – Residential Lot</vt:lpstr>
      <vt:lpstr>Example #3 – Residential Lot</vt:lpstr>
      <vt:lpstr>Example #4 – Commercial Lot</vt:lpstr>
      <vt:lpstr>Example #4 – Commercial Lot</vt:lpstr>
      <vt:lpstr>Example #5 – Commercial Lot</vt:lpstr>
      <vt:lpstr>Example 5 – Commercial Lot </vt:lpstr>
      <vt:lpstr>Lunch Time!</vt:lpstr>
      <vt:lpstr>Shout Outs and Big Thanks!</vt:lpstr>
      <vt:lpstr>Tools of the Trade</vt:lpstr>
      <vt:lpstr>Plan Set Abbreviations</vt:lpstr>
      <vt:lpstr>Is this a Complete Application?</vt:lpstr>
      <vt:lpstr>Plan Sets – helpful items to consider</vt:lpstr>
      <vt:lpstr>Plan Set Calculations to Check</vt:lpstr>
      <vt:lpstr>Lot 5</vt:lpstr>
      <vt:lpstr>Six Pack Plat</vt:lpstr>
      <vt:lpstr>MR #5 Flowchart Exercise </vt:lpstr>
      <vt:lpstr>MR #6 Flowchart Exercise</vt:lpstr>
      <vt:lpstr>PowerPoint Presentation</vt:lpstr>
      <vt:lpstr>Six Pack Plat, Lot 5</vt:lpstr>
      <vt:lpstr>Six Pack Plat, Lots 2 and 6</vt:lpstr>
      <vt:lpstr>Break</vt:lpstr>
      <vt:lpstr>Commercial Plan Set</vt:lpstr>
      <vt:lpstr>Hilariousness – Final Episode</vt:lpstr>
      <vt:lpstr>Wrap Up</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Review for NPDES Permit Compliance</dc:title>
  <dc:creator>Hoppin, Mieke</dc:creator>
  <cp:lastModifiedBy>Hoppin, Mieke</cp:lastModifiedBy>
  <cp:revision>186</cp:revision>
  <cp:lastPrinted>2019-11-04T15:53:48Z</cp:lastPrinted>
  <dcterms:created xsi:type="dcterms:W3CDTF">2018-06-12T21:05:36Z</dcterms:created>
  <dcterms:modified xsi:type="dcterms:W3CDTF">2020-03-04T18:52:07Z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0x010100FA37539A2BFB9A4DAB1CE987F8ABB8AC</vt:lpwstr>
  </property>
</Properties>
</file>